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6" r:id="rId2"/>
  </p:sldMasterIdLst>
  <p:notesMasterIdLst>
    <p:notesMasterId r:id="rId20"/>
  </p:notesMasterIdLst>
  <p:sldIdLst>
    <p:sldId id="300" r:id="rId3"/>
    <p:sldId id="301" r:id="rId4"/>
    <p:sldId id="323" r:id="rId5"/>
    <p:sldId id="302" r:id="rId6"/>
    <p:sldId id="322" r:id="rId7"/>
    <p:sldId id="318" r:id="rId8"/>
    <p:sldId id="319" r:id="rId9"/>
    <p:sldId id="320" r:id="rId10"/>
    <p:sldId id="264" r:id="rId11"/>
    <p:sldId id="314" r:id="rId12"/>
    <p:sldId id="268" r:id="rId13"/>
    <p:sldId id="317" r:id="rId14"/>
    <p:sldId id="311" r:id="rId15"/>
    <p:sldId id="312" r:id="rId16"/>
    <p:sldId id="321" r:id="rId17"/>
    <p:sldId id="313" r:id="rId18"/>
    <p:sldId id="315" r:id="rId19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407"/>
    <a:srgbClr val="646464"/>
    <a:srgbClr val="596784"/>
    <a:srgbClr val="767676"/>
    <a:srgbClr val="2D313B"/>
    <a:srgbClr val="F8F8F8"/>
    <a:srgbClr val="FFFFFF"/>
    <a:srgbClr val="939393"/>
    <a:srgbClr val="FFC000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10" autoAdjust="0"/>
    <p:restoredTop sz="96351" autoAdjust="0"/>
  </p:normalViewPr>
  <p:slideViewPr>
    <p:cSldViewPr snapToGrid="0">
      <p:cViewPr varScale="1">
        <p:scale>
          <a:sx n="68" d="100"/>
          <a:sy n="68" d="100"/>
        </p:scale>
        <p:origin x="33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96" d="100"/>
        <a:sy n="196" d="100"/>
      </p:scale>
      <p:origin x="0" y="-218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BC8B94-82F7-4980-82CC-87BE07CFBE86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27A245-A9B2-4BC5-BD89-17FD121E6F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816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7A245-A9B2-4BC5-BD89-17FD121E6FA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034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7A245-A9B2-4BC5-BD89-17FD121E6FA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356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7A245-A9B2-4BC5-BD89-17FD121E6FA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8304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F95E8-0D06-BE85-AE36-BF08FC330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9A1B442-3248-9CDA-F68E-4783987A12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5ABB193-4DAD-422F-FF01-BD759466A9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AB9735-C5F6-4D08-E5AD-8BFB01E498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041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AAE70-23EE-BDFB-7067-5407BA612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B2A76D7-C2BA-BECA-4E30-5018A7A3C7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5896F3F-4D12-6BC5-CBFE-20CEACF227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79B5FD-15E8-5194-8110-287FB6A111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657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AAE70-23EE-BDFB-7067-5407BA612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B2A76D7-C2BA-BECA-4E30-5018A7A3C7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5896F3F-4D12-6BC5-CBFE-20CEACF227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79B5FD-15E8-5194-8110-287FB6A111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500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D17EB-5B73-78F6-2264-49497982A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33D6E0A-94A8-39E0-355F-7C76C0350E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2124E50-3CBF-E9C2-7AF9-3D04151E93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DA418C-D74F-F095-53EF-3B599426CC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6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E3D44-672D-4571-9441-D1ED69BAA56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394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47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78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25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1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128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7A245-A9B2-4BC5-BD89-17FD121E6FA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6255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32B8E-0A3A-91AB-FCDE-9F72D557E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C31053A-F415-6074-8222-F2949AAA8B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CC81041-0427-E907-C623-F863A53286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C7703B-F5B8-3AAF-8CC5-1F3166FD52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7A245-A9B2-4BC5-BD89-17FD121E6FA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672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6520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4FF6-03A8-4C96-B5E8-E28FD8ECC7A1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45A8F-2627-41A1-8132-719BDFE92C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967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4FF6-03A8-4C96-B5E8-E28FD8ECC7A1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45A8F-2627-41A1-8132-719BDFE92C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094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4FF6-03A8-4C96-B5E8-E28FD8ECC7A1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45A8F-2627-41A1-8132-719BDFE92C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012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913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862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919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0742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7509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/>
        </p:nvGrpSpPr>
        <p:grpSpPr>
          <a:xfrm>
            <a:off x="-16043" y="-1"/>
            <a:ext cx="12208043" cy="6858001"/>
            <a:chOff x="-16043" y="-1"/>
            <a:chExt cx="12208043" cy="6858001"/>
          </a:xfrm>
        </p:grpSpPr>
        <p:sp>
          <p:nvSpPr>
            <p:cNvPr id="16" name="矩形 15"/>
            <p:cNvSpPr/>
            <p:nvPr/>
          </p:nvSpPr>
          <p:spPr>
            <a:xfrm>
              <a:off x="-16043" y="0"/>
              <a:ext cx="12208042" cy="6858000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0">
                  <a:srgbClr val="F8F8F8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9"/>
            <p:cNvSpPr/>
            <p:nvPr/>
          </p:nvSpPr>
          <p:spPr>
            <a:xfrm>
              <a:off x="0" y="-1"/>
              <a:ext cx="8686800" cy="3829653"/>
            </a:xfrm>
            <a:custGeom>
              <a:avLst/>
              <a:gdLst>
                <a:gd name="connsiteX0" fmla="*/ 0 w 7180729"/>
                <a:gd name="connsiteY0" fmla="*/ 0 h 3429000"/>
                <a:gd name="connsiteX1" fmla="*/ 7180729 w 7180729"/>
                <a:gd name="connsiteY1" fmla="*/ 0 h 3429000"/>
                <a:gd name="connsiteX2" fmla="*/ 7180729 w 7180729"/>
                <a:gd name="connsiteY2" fmla="*/ 3429000 h 3429000"/>
                <a:gd name="connsiteX3" fmla="*/ 0 w 7180729"/>
                <a:gd name="connsiteY3" fmla="*/ 3429000 h 3429000"/>
                <a:gd name="connsiteX4" fmla="*/ 0 w 7180729"/>
                <a:gd name="connsiteY4" fmla="*/ 0 h 3429000"/>
                <a:gd name="connsiteX0" fmla="*/ 0 w 7180729"/>
                <a:gd name="connsiteY0" fmla="*/ 0 h 3429000"/>
                <a:gd name="connsiteX1" fmla="*/ 7180729 w 7180729"/>
                <a:gd name="connsiteY1" fmla="*/ 0 h 3429000"/>
                <a:gd name="connsiteX2" fmla="*/ 0 w 7180729"/>
                <a:gd name="connsiteY2" fmla="*/ 3429000 h 3429000"/>
                <a:gd name="connsiteX3" fmla="*/ 0 w 7180729"/>
                <a:gd name="connsiteY3" fmla="*/ 0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0729" h="3429000">
                  <a:moveTo>
                    <a:pt x="0" y="0"/>
                  </a:moveTo>
                  <a:lnTo>
                    <a:pt x="7180729" y="0"/>
                  </a:lnTo>
                  <a:lnTo>
                    <a:pt x="0" y="342900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F8F8F8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2"/>
            <p:cNvSpPr/>
            <p:nvPr/>
          </p:nvSpPr>
          <p:spPr>
            <a:xfrm>
              <a:off x="-16043" y="593558"/>
              <a:ext cx="12208042" cy="6264442"/>
            </a:xfrm>
            <a:custGeom>
              <a:avLst/>
              <a:gdLst>
                <a:gd name="connsiteX0" fmla="*/ 0 w 12192000"/>
                <a:gd name="connsiteY0" fmla="*/ 0 h 6264442"/>
                <a:gd name="connsiteX1" fmla="*/ 12192000 w 12192000"/>
                <a:gd name="connsiteY1" fmla="*/ 0 h 6264442"/>
                <a:gd name="connsiteX2" fmla="*/ 12192000 w 12192000"/>
                <a:gd name="connsiteY2" fmla="*/ 6264442 h 6264442"/>
                <a:gd name="connsiteX3" fmla="*/ 0 w 12192000"/>
                <a:gd name="connsiteY3" fmla="*/ 6264442 h 6264442"/>
                <a:gd name="connsiteX4" fmla="*/ 0 w 12192000"/>
                <a:gd name="connsiteY4" fmla="*/ 0 h 6264442"/>
                <a:gd name="connsiteX0" fmla="*/ 0 w 12208042"/>
                <a:gd name="connsiteY0" fmla="*/ 5037221 h 6264442"/>
                <a:gd name="connsiteX1" fmla="*/ 12208042 w 12208042"/>
                <a:gd name="connsiteY1" fmla="*/ 0 h 6264442"/>
                <a:gd name="connsiteX2" fmla="*/ 12208042 w 12208042"/>
                <a:gd name="connsiteY2" fmla="*/ 6264442 h 6264442"/>
                <a:gd name="connsiteX3" fmla="*/ 16042 w 12208042"/>
                <a:gd name="connsiteY3" fmla="*/ 6264442 h 6264442"/>
                <a:gd name="connsiteX4" fmla="*/ 0 w 12208042"/>
                <a:gd name="connsiteY4" fmla="*/ 5037221 h 6264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08042" h="6264442">
                  <a:moveTo>
                    <a:pt x="0" y="5037221"/>
                  </a:moveTo>
                  <a:lnTo>
                    <a:pt x="12208042" y="0"/>
                  </a:lnTo>
                  <a:lnTo>
                    <a:pt x="12208042" y="6264442"/>
                  </a:lnTo>
                  <a:lnTo>
                    <a:pt x="16042" y="6264442"/>
                  </a:lnTo>
                  <a:lnTo>
                    <a:pt x="0" y="5037221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F8F8F8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3"/>
            <p:cNvSpPr/>
            <p:nvPr/>
          </p:nvSpPr>
          <p:spPr>
            <a:xfrm>
              <a:off x="10479840" y="650915"/>
              <a:ext cx="1712160" cy="633400"/>
            </a:xfrm>
            <a:custGeom>
              <a:avLst/>
              <a:gdLst>
                <a:gd name="connsiteX0" fmla="*/ 0 w 1712160"/>
                <a:gd name="connsiteY0" fmla="*/ 0 h 633400"/>
                <a:gd name="connsiteX1" fmla="*/ 1712160 w 1712160"/>
                <a:gd name="connsiteY1" fmla="*/ 0 h 633400"/>
                <a:gd name="connsiteX2" fmla="*/ 1712160 w 1712160"/>
                <a:gd name="connsiteY2" fmla="*/ 633400 h 633400"/>
                <a:gd name="connsiteX3" fmla="*/ 0 w 1712160"/>
                <a:gd name="connsiteY3" fmla="*/ 633400 h 633400"/>
                <a:gd name="connsiteX4" fmla="*/ 0 w 1712160"/>
                <a:gd name="connsiteY4" fmla="*/ 0 h 633400"/>
                <a:gd name="connsiteX0" fmla="*/ 0 w 1712160"/>
                <a:gd name="connsiteY0" fmla="*/ 633400 h 633400"/>
                <a:gd name="connsiteX1" fmla="*/ 1712160 w 1712160"/>
                <a:gd name="connsiteY1" fmla="*/ 0 h 633400"/>
                <a:gd name="connsiteX2" fmla="*/ 1712160 w 1712160"/>
                <a:gd name="connsiteY2" fmla="*/ 633400 h 633400"/>
                <a:gd name="connsiteX3" fmla="*/ 0 w 1712160"/>
                <a:gd name="connsiteY3" fmla="*/ 633400 h 6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2160" h="633400">
                  <a:moveTo>
                    <a:pt x="0" y="633400"/>
                  </a:moveTo>
                  <a:lnTo>
                    <a:pt x="1712160" y="0"/>
                  </a:lnTo>
                  <a:lnTo>
                    <a:pt x="1712160" y="633400"/>
                  </a:lnTo>
                  <a:lnTo>
                    <a:pt x="0" y="6334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2960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4FF6-03A8-4C96-B5E8-E28FD8ECC7A1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45A8F-2627-41A1-8132-719BDFE92C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101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4FF6-03A8-4C96-B5E8-E28FD8ECC7A1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45A8F-2627-41A1-8132-719BDFE92C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90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4FF6-03A8-4C96-B5E8-E28FD8ECC7A1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45A8F-2627-41A1-8132-719BDFE92C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78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4FF6-03A8-4C96-B5E8-E28FD8ECC7A1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45A8F-2627-41A1-8132-719BDFE92CD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2996C8F5-4800-4892-C5D3-5C08DD931EA9}"/>
              </a:ext>
            </a:extLst>
          </p:cNvPr>
          <p:cNvSpPr txBox="1"/>
          <p:nvPr userDrawn="1"/>
        </p:nvSpPr>
        <p:spPr>
          <a:xfrm>
            <a:off x="212416" y="4650697"/>
            <a:ext cx="54006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4325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4FF6-03A8-4C96-B5E8-E28FD8ECC7A1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45A8F-2627-41A1-8132-719BDFE92C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9605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-16043" y="-1"/>
            <a:ext cx="12208043" cy="6858001"/>
            <a:chOff x="-16043" y="-1"/>
            <a:chExt cx="12208043" cy="6858001"/>
          </a:xfrm>
        </p:grpSpPr>
        <p:sp>
          <p:nvSpPr>
            <p:cNvPr id="3" name="矩形 2"/>
            <p:cNvSpPr/>
            <p:nvPr/>
          </p:nvSpPr>
          <p:spPr>
            <a:xfrm>
              <a:off x="-16043" y="0"/>
              <a:ext cx="12208042" cy="6858000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0">
                  <a:srgbClr val="F8F8F8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9"/>
            <p:cNvSpPr/>
            <p:nvPr/>
          </p:nvSpPr>
          <p:spPr>
            <a:xfrm>
              <a:off x="0" y="-1"/>
              <a:ext cx="8686800" cy="3829653"/>
            </a:xfrm>
            <a:custGeom>
              <a:avLst/>
              <a:gdLst>
                <a:gd name="connsiteX0" fmla="*/ 0 w 7180729"/>
                <a:gd name="connsiteY0" fmla="*/ 0 h 3429000"/>
                <a:gd name="connsiteX1" fmla="*/ 7180729 w 7180729"/>
                <a:gd name="connsiteY1" fmla="*/ 0 h 3429000"/>
                <a:gd name="connsiteX2" fmla="*/ 7180729 w 7180729"/>
                <a:gd name="connsiteY2" fmla="*/ 3429000 h 3429000"/>
                <a:gd name="connsiteX3" fmla="*/ 0 w 7180729"/>
                <a:gd name="connsiteY3" fmla="*/ 3429000 h 3429000"/>
                <a:gd name="connsiteX4" fmla="*/ 0 w 7180729"/>
                <a:gd name="connsiteY4" fmla="*/ 0 h 3429000"/>
                <a:gd name="connsiteX0" fmla="*/ 0 w 7180729"/>
                <a:gd name="connsiteY0" fmla="*/ 0 h 3429000"/>
                <a:gd name="connsiteX1" fmla="*/ 7180729 w 7180729"/>
                <a:gd name="connsiteY1" fmla="*/ 0 h 3429000"/>
                <a:gd name="connsiteX2" fmla="*/ 0 w 7180729"/>
                <a:gd name="connsiteY2" fmla="*/ 3429000 h 3429000"/>
                <a:gd name="connsiteX3" fmla="*/ 0 w 7180729"/>
                <a:gd name="connsiteY3" fmla="*/ 0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0729" h="3429000">
                  <a:moveTo>
                    <a:pt x="0" y="0"/>
                  </a:moveTo>
                  <a:lnTo>
                    <a:pt x="7180729" y="0"/>
                  </a:lnTo>
                  <a:lnTo>
                    <a:pt x="0" y="342900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F8F8F8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2"/>
            <p:cNvSpPr/>
            <p:nvPr/>
          </p:nvSpPr>
          <p:spPr>
            <a:xfrm>
              <a:off x="-16043" y="593558"/>
              <a:ext cx="12208042" cy="6264442"/>
            </a:xfrm>
            <a:custGeom>
              <a:avLst/>
              <a:gdLst>
                <a:gd name="connsiteX0" fmla="*/ 0 w 12192000"/>
                <a:gd name="connsiteY0" fmla="*/ 0 h 6264442"/>
                <a:gd name="connsiteX1" fmla="*/ 12192000 w 12192000"/>
                <a:gd name="connsiteY1" fmla="*/ 0 h 6264442"/>
                <a:gd name="connsiteX2" fmla="*/ 12192000 w 12192000"/>
                <a:gd name="connsiteY2" fmla="*/ 6264442 h 6264442"/>
                <a:gd name="connsiteX3" fmla="*/ 0 w 12192000"/>
                <a:gd name="connsiteY3" fmla="*/ 6264442 h 6264442"/>
                <a:gd name="connsiteX4" fmla="*/ 0 w 12192000"/>
                <a:gd name="connsiteY4" fmla="*/ 0 h 6264442"/>
                <a:gd name="connsiteX0" fmla="*/ 0 w 12208042"/>
                <a:gd name="connsiteY0" fmla="*/ 5037221 h 6264442"/>
                <a:gd name="connsiteX1" fmla="*/ 12208042 w 12208042"/>
                <a:gd name="connsiteY1" fmla="*/ 0 h 6264442"/>
                <a:gd name="connsiteX2" fmla="*/ 12208042 w 12208042"/>
                <a:gd name="connsiteY2" fmla="*/ 6264442 h 6264442"/>
                <a:gd name="connsiteX3" fmla="*/ 16042 w 12208042"/>
                <a:gd name="connsiteY3" fmla="*/ 6264442 h 6264442"/>
                <a:gd name="connsiteX4" fmla="*/ 0 w 12208042"/>
                <a:gd name="connsiteY4" fmla="*/ 5037221 h 6264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08042" h="6264442">
                  <a:moveTo>
                    <a:pt x="0" y="5037221"/>
                  </a:moveTo>
                  <a:lnTo>
                    <a:pt x="12208042" y="0"/>
                  </a:lnTo>
                  <a:lnTo>
                    <a:pt x="12208042" y="6264442"/>
                  </a:lnTo>
                  <a:lnTo>
                    <a:pt x="16042" y="6264442"/>
                  </a:lnTo>
                  <a:lnTo>
                    <a:pt x="0" y="5037221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F8F8F8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3"/>
            <p:cNvSpPr/>
            <p:nvPr/>
          </p:nvSpPr>
          <p:spPr>
            <a:xfrm>
              <a:off x="10479840" y="650915"/>
              <a:ext cx="1712160" cy="633400"/>
            </a:xfrm>
            <a:custGeom>
              <a:avLst/>
              <a:gdLst>
                <a:gd name="connsiteX0" fmla="*/ 0 w 1712160"/>
                <a:gd name="connsiteY0" fmla="*/ 0 h 633400"/>
                <a:gd name="connsiteX1" fmla="*/ 1712160 w 1712160"/>
                <a:gd name="connsiteY1" fmla="*/ 0 h 633400"/>
                <a:gd name="connsiteX2" fmla="*/ 1712160 w 1712160"/>
                <a:gd name="connsiteY2" fmla="*/ 633400 h 633400"/>
                <a:gd name="connsiteX3" fmla="*/ 0 w 1712160"/>
                <a:gd name="connsiteY3" fmla="*/ 633400 h 633400"/>
                <a:gd name="connsiteX4" fmla="*/ 0 w 1712160"/>
                <a:gd name="connsiteY4" fmla="*/ 0 h 633400"/>
                <a:gd name="connsiteX0" fmla="*/ 0 w 1712160"/>
                <a:gd name="connsiteY0" fmla="*/ 633400 h 633400"/>
                <a:gd name="connsiteX1" fmla="*/ 1712160 w 1712160"/>
                <a:gd name="connsiteY1" fmla="*/ 0 h 633400"/>
                <a:gd name="connsiteX2" fmla="*/ 1712160 w 1712160"/>
                <a:gd name="connsiteY2" fmla="*/ 633400 h 633400"/>
                <a:gd name="connsiteX3" fmla="*/ 0 w 1712160"/>
                <a:gd name="connsiteY3" fmla="*/ 633400 h 6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2160" h="633400">
                  <a:moveTo>
                    <a:pt x="0" y="633400"/>
                  </a:moveTo>
                  <a:lnTo>
                    <a:pt x="1712160" y="0"/>
                  </a:lnTo>
                  <a:lnTo>
                    <a:pt x="1712160" y="633400"/>
                  </a:lnTo>
                  <a:lnTo>
                    <a:pt x="0" y="6334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5204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54FF6-03A8-4C96-B5E8-E28FD8ECC7A1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45A8F-2627-41A1-8132-719BDFE92C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9877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 flipH="1"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  <a:alpha val="72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54FF6-03A8-4C96-B5E8-E28FD8ECC7A1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45A8F-2627-41A1-8132-719BDFE92C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235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5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3190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26712" y="3097224"/>
            <a:ext cx="7677487" cy="410177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>
              <a:lnSpc>
                <a:spcPts val="1575"/>
              </a:lnSpc>
              <a:buNone/>
            </a:pPr>
            <a:r>
              <a:rPr lang="zh-CN" altLang="en-US" sz="4800" dirty="0">
                <a:solidFill>
                  <a:schemeClr val="accent1">
                    <a:lumMod val="75000"/>
                  </a:schemeClr>
                </a:solidFill>
                <a:latin typeface="JetBrains Mono"/>
              </a:rPr>
              <a:t>铁路</a:t>
            </a:r>
            <a:r>
              <a:rPr lang="en-US" altLang="zh-CN" sz="4800" dirty="0">
                <a:solidFill>
                  <a:schemeClr val="accent1">
                    <a:lumMod val="75000"/>
                  </a:schemeClr>
                </a:solidFill>
                <a:latin typeface="JetBrains Mono"/>
              </a:rPr>
              <a:t>12306</a:t>
            </a:r>
            <a:r>
              <a:rPr lang="zh-CN" altLang="en-US" sz="4800" dirty="0">
                <a:solidFill>
                  <a:schemeClr val="accent1">
                    <a:lumMod val="75000"/>
                  </a:schemeClr>
                </a:solidFill>
                <a:latin typeface="JetBrains Mono"/>
              </a:rPr>
              <a:t>系统中期汇报</a:t>
            </a:r>
          </a:p>
        </p:txBody>
      </p:sp>
      <p:sp>
        <p:nvSpPr>
          <p:cNvPr id="19" name="矩形 18"/>
          <p:cNvSpPr/>
          <p:nvPr/>
        </p:nvSpPr>
        <p:spPr>
          <a:xfrm>
            <a:off x="10858500" y="2273300"/>
            <a:ext cx="495300" cy="495300"/>
          </a:xfrm>
          <a:prstGeom prst="rect">
            <a:avLst/>
          </a:prstGeom>
          <a:solidFill>
            <a:srgbClr val="FFB407"/>
          </a:solid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384387" y="3314700"/>
            <a:ext cx="1851814" cy="3543299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779000" y="2844800"/>
            <a:ext cx="889000" cy="889000"/>
          </a:xfrm>
          <a:prstGeom prst="rect">
            <a:avLst/>
          </a:prstGeom>
          <a:noFill/>
          <a:ln w="19050">
            <a:solidFill>
              <a:srgbClr val="FFB4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 rot="16200000">
            <a:off x="6848731" y="1271540"/>
            <a:ext cx="2512226" cy="1077218"/>
          </a:xfrm>
          <a:prstGeom prst="rect">
            <a:avLst/>
          </a:prstGeom>
          <a:noFill/>
          <a:ln>
            <a:noFill/>
          </a:ln>
        </p:spPr>
        <p:txBody>
          <a:bodyPr vert="horz" wrap="none" rtlCol="0">
            <a:spAutoFit/>
          </a:bodyPr>
          <a:lstStyle/>
          <a:p>
            <a:r>
              <a:rPr lang="en-US" altLang="zh-CN" sz="6400" spc="6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20XX</a:t>
            </a:r>
            <a:endParaRPr lang="zh-CN" altLang="en-US" sz="6400" spc="600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61493" y="4673600"/>
            <a:ext cx="1416897" cy="342900"/>
          </a:xfrm>
          <a:prstGeom prst="rect">
            <a:avLst/>
          </a:prstGeom>
          <a:solidFill>
            <a:srgbClr val="596784"/>
          </a:solid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方正黑体简体" panose="02010601030101010101" pitchFamily="2" charset="-122"/>
                <a:ea typeface="方正黑体简体" panose="02010601030101010101" pitchFamily="2" charset="-122"/>
              </a:rPr>
              <a:t>汇报人：董孟哲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E43A6C9-52D4-1435-F9B0-3DBC61D7ED7C}"/>
              </a:ext>
            </a:extLst>
          </p:cNvPr>
          <p:cNvSpPr/>
          <p:nvPr/>
        </p:nvSpPr>
        <p:spPr>
          <a:xfrm>
            <a:off x="661493" y="5569107"/>
            <a:ext cx="2936178" cy="342900"/>
          </a:xfrm>
          <a:prstGeom prst="rect">
            <a:avLst/>
          </a:prstGeom>
          <a:solidFill>
            <a:srgbClr val="596784"/>
          </a:solid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方正黑体简体" panose="02010601030101010101" pitchFamily="2" charset="-122"/>
                <a:ea typeface="方正黑体简体" panose="02010601030101010101" pitchFamily="2" charset="-122"/>
              </a:rPr>
              <a:t>小组成员：董孟哲  孟德轩</a:t>
            </a:r>
          </a:p>
        </p:txBody>
      </p:sp>
    </p:spTree>
    <p:extLst>
      <p:ext uri="{BB962C8B-B14F-4D97-AF65-F5344CB8AC3E}">
        <p14:creationId xmlns:p14="http://schemas.microsoft.com/office/powerpoint/2010/main" val="367501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3000">
        <p14:ripple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95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95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" grpId="0" animBg="1"/>
      <p:bldP spid="13" grpId="0" animBg="1"/>
      <p:bldP spid="18" grpId="0" animBg="1"/>
      <p:bldP spid="20" grpId="0"/>
      <p:bldP spid="21" grpId="0" animBg="1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E604A-C720-C8EE-4A26-16AF88BF0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椭圆 80">
            <a:extLst>
              <a:ext uri="{FF2B5EF4-FFF2-40B4-BE49-F238E27FC236}">
                <a16:creationId xmlns:a16="http://schemas.microsoft.com/office/drawing/2014/main" id="{D9ECCC41-AA14-7E3B-64C8-356F76716531}"/>
              </a:ext>
            </a:extLst>
          </p:cNvPr>
          <p:cNvSpPr/>
          <p:nvPr/>
        </p:nvSpPr>
        <p:spPr>
          <a:xfrm>
            <a:off x="484708" y="1868489"/>
            <a:ext cx="576472" cy="576785"/>
          </a:xfrm>
          <a:prstGeom prst="ellipse">
            <a:avLst/>
          </a:prstGeom>
          <a:solidFill>
            <a:srgbClr val="596784"/>
          </a:solid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en-US" altLang="zh-CN" sz="2400" dirty="0">
                <a:latin typeface="Impact MT Std" pitchFamily="34" charset="0"/>
                <a:ea typeface="微软雅黑" pitchFamily="34" charset="-122"/>
              </a:rPr>
              <a:t>1</a:t>
            </a:r>
            <a:endParaRPr lang="zh-CN" altLang="en-US" sz="2400" dirty="0">
              <a:latin typeface="Impact MT Std" pitchFamily="34" charset="0"/>
              <a:ea typeface="微软雅黑" pitchFamily="34" charset="-122"/>
            </a:endParaRPr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3996052F-5BE4-245A-004B-C1582C0D6336}"/>
              </a:ext>
            </a:extLst>
          </p:cNvPr>
          <p:cNvSpPr/>
          <p:nvPr/>
        </p:nvSpPr>
        <p:spPr>
          <a:xfrm>
            <a:off x="470486" y="2735361"/>
            <a:ext cx="576472" cy="576785"/>
          </a:xfrm>
          <a:prstGeom prst="ellipse">
            <a:avLst/>
          </a:prstGeom>
          <a:solidFill>
            <a:srgbClr val="FFB407"/>
          </a:solid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en-US" altLang="zh-CN" sz="2400" dirty="0">
                <a:latin typeface="Impact MT Std" pitchFamily="34" charset="0"/>
                <a:ea typeface="微软雅黑" pitchFamily="34" charset="-122"/>
              </a:rPr>
              <a:t>2</a:t>
            </a:r>
            <a:endParaRPr lang="zh-CN" altLang="en-US" sz="2400" dirty="0">
              <a:latin typeface="Impact MT Std" pitchFamily="34" charset="0"/>
              <a:ea typeface="微软雅黑" pitchFamily="34" charset="-122"/>
            </a:endParaRPr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082A2CA3-1FCB-2CD9-0DF1-FFB6A8EF9CB9}"/>
              </a:ext>
            </a:extLst>
          </p:cNvPr>
          <p:cNvSpPr/>
          <p:nvPr/>
        </p:nvSpPr>
        <p:spPr>
          <a:xfrm>
            <a:off x="484708" y="3621975"/>
            <a:ext cx="576472" cy="576785"/>
          </a:xfrm>
          <a:prstGeom prst="ellipse">
            <a:avLst/>
          </a:prstGeom>
          <a:solidFill>
            <a:srgbClr val="596784"/>
          </a:solid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en-US" altLang="zh-CN" sz="2400" dirty="0">
                <a:latin typeface="Impact MT Std" pitchFamily="34" charset="0"/>
                <a:ea typeface="微软雅黑" pitchFamily="34" charset="-122"/>
              </a:rPr>
              <a:t>3</a:t>
            </a:r>
            <a:endParaRPr lang="zh-CN" altLang="en-US" sz="2400" dirty="0">
              <a:latin typeface="Impact MT Std" pitchFamily="34" charset="0"/>
              <a:ea typeface="微软雅黑" pitchFamily="34" charset="-122"/>
            </a:endParaRPr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5552AB45-BA44-8E2C-8D7D-0820890FBCF8}"/>
              </a:ext>
            </a:extLst>
          </p:cNvPr>
          <p:cNvSpPr/>
          <p:nvPr/>
        </p:nvSpPr>
        <p:spPr>
          <a:xfrm>
            <a:off x="484708" y="5182486"/>
            <a:ext cx="576472" cy="576785"/>
          </a:xfrm>
          <a:prstGeom prst="ellipse">
            <a:avLst/>
          </a:prstGeom>
          <a:solidFill>
            <a:srgbClr val="FFB407"/>
          </a:solid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en-US" altLang="zh-CN" sz="2400" dirty="0">
                <a:latin typeface="Impact MT Std" pitchFamily="34" charset="0"/>
                <a:ea typeface="微软雅黑" pitchFamily="34" charset="-122"/>
              </a:rPr>
              <a:t>1</a:t>
            </a:r>
            <a:endParaRPr lang="zh-CN" altLang="en-US" sz="2400" dirty="0">
              <a:latin typeface="Impact MT Std" pitchFamily="34" charset="0"/>
              <a:ea typeface="微软雅黑" pitchFamily="34" charset="-122"/>
            </a:endParaRPr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A4BE410B-A048-584F-1D5E-935A5D973AD9}"/>
              </a:ext>
            </a:extLst>
          </p:cNvPr>
          <p:cNvSpPr/>
          <p:nvPr/>
        </p:nvSpPr>
        <p:spPr>
          <a:xfrm>
            <a:off x="484708" y="5973236"/>
            <a:ext cx="576472" cy="576785"/>
          </a:xfrm>
          <a:prstGeom prst="ellipse">
            <a:avLst/>
          </a:prstGeom>
          <a:solidFill>
            <a:srgbClr val="596784"/>
          </a:solid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en-US" altLang="zh-CN" sz="2400" dirty="0">
                <a:latin typeface="Impact MT Std" pitchFamily="34" charset="0"/>
                <a:ea typeface="微软雅黑" pitchFamily="34" charset="-122"/>
              </a:rPr>
              <a:t>2</a:t>
            </a:r>
            <a:endParaRPr lang="zh-CN" altLang="en-US" sz="2400" dirty="0">
              <a:latin typeface="Impact MT Std" pitchFamily="34" charset="0"/>
              <a:ea typeface="微软雅黑" pitchFamily="34" charset="-122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0452C8F6-2A3F-2AE4-8410-A644982375D2}"/>
              </a:ext>
            </a:extLst>
          </p:cNvPr>
          <p:cNvGrpSpPr/>
          <p:nvPr/>
        </p:nvGrpSpPr>
        <p:grpSpPr>
          <a:xfrm>
            <a:off x="394446" y="0"/>
            <a:ext cx="2088079" cy="994611"/>
            <a:chOff x="394446" y="0"/>
            <a:chExt cx="2088079" cy="994611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BEE1BCD8-0148-D091-3B6E-CB6C8273E60D}"/>
                </a:ext>
              </a:extLst>
            </p:cNvPr>
            <p:cNvSpPr txBox="1"/>
            <p:nvPr/>
          </p:nvSpPr>
          <p:spPr>
            <a:xfrm>
              <a:off x="1220641" y="165104"/>
              <a:ext cx="1261884" cy="597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lnSpc>
                  <a:spcPct val="130000"/>
                </a:lnSpc>
                <a:defRPr/>
              </a:pPr>
              <a:r>
                <a:rPr lang="zh-CN" altLang="en-US" sz="2800" b="1" dirty="0">
                  <a:solidFill>
                    <a:srgbClr val="554B4F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登录页</a:t>
              </a: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51F3D033-DA41-0DB7-E698-62C3808FE121}"/>
                </a:ext>
              </a:extLst>
            </p:cNvPr>
            <p:cNvGrpSpPr/>
            <p:nvPr/>
          </p:nvGrpSpPr>
          <p:grpSpPr>
            <a:xfrm>
              <a:off x="394446" y="0"/>
              <a:ext cx="666734" cy="994611"/>
              <a:chOff x="514366" y="0"/>
              <a:chExt cx="666734" cy="994611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6416D38F-4743-68B0-EEB9-37D8579608BB}"/>
                  </a:ext>
                </a:extLst>
              </p:cNvPr>
              <p:cNvSpPr/>
              <p:nvPr/>
            </p:nvSpPr>
            <p:spPr>
              <a:xfrm>
                <a:off x="514366" y="0"/>
                <a:ext cx="666734" cy="994611"/>
              </a:xfrm>
              <a:prstGeom prst="rect">
                <a:avLst/>
              </a:prstGeom>
              <a:solidFill>
                <a:srgbClr val="5967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" name="TextBox 48">
                <a:extLst>
                  <a:ext uri="{FF2B5EF4-FFF2-40B4-BE49-F238E27FC236}">
                    <a16:creationId xmlns:a16="http://schemas.microsoft.com/office/drawing/2014/main" id="{D31A40C2-423E-2035-2640-3182491D8DFC}"/>
                  </a:ext>
                </a:extLst>
              </p:cNvPr>
              <p:cNvSpPr txBox="1"/>
              <p:nvPr/>
            </p:nvSpPr>
            <p:spPr>
              <a:xfrm>
                <a:off x="514366" y="97195"/>
                <a:ext cx="666734" cy="800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4000" dirty="0">
                    <a:solidFill>
                      <a:schemeClr val="bg1"/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  <a:cs typeface="+mn-ea"/>
                    <a:sym typeface="+mn-lt"/>
                  </a:rPr>
                  <a:t>1</a:t>
                </a:r>
                <a:endParaRPr lang="zh-CN" altLang="en-US" sz="40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E2E68DB7-03D3-F5AC-CB86-0F7DA8A28635}"/>
              </a:ext>
            </a:extLst>
          </p:cNvPr>
          <p:cNvSpPr txBox="1"/>
          <p:nvPr/>
        </p:nvSpPr>
        <p:spPr>
          <a:xfrm>
            <a:off x="1166497" y="1964299"/>
            <a:ext cx="230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路由与页面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F53AC00-A159-637C-DDFB-C6486D8B9570}"/>
              </a:ext>
            </a:extLst>
          </p:cNvPr>
          <p:cNvSpPr txBox="1"/>
          <p:nvPr/>
        </p:nvSpPr>
        <p:spPr>
          <a:xfrm>
            <a:off x="1220637" y="2815842"/>
            <a:ext cx="2309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绘画创建</a:t>
            </a:r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812CEC2-2A5B-B4E7-ABC6-D8462C56B342}"/>
              </a:ext>
            </a:extLst>
          </p:cNvPr>
          <p:cNvSpPr txBox="1"/>
          <p:nvPr/>
        </p:nvSpPr>
        <p:spPr>
          <a:xfrm>
            <a:off x="1195733" y="3741482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短信验证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EA8D9D5-E311-1281-1D6C-661D67F4001F}"/>
              </a:ext>
            </a:extLst>
          </p:cNvPr>
          <p:cNvSpPr txBox="1"/>
          <p:nvPr/>
        </p:nvSpPr>
        <p:spPr>
          <a:xfrm>
            <a:off x="1220637" y="5237046"/>
            <a:ext cx="288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登录成功跳转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04D940F-D298-E438-3430-AF90E6DEA580}"/>
              </a:ext>
            </a:extLst>
          </p:cNvPr>
          <p:cNvSpPr txBox="1"/>
          <p:nvPr/>
        </p:nvSpPr>
        <p:spPr>
          <a:xfrm>
            <a:off x="1220637" y="6180689"/>
            <a:ext cx="230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忘记密码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86DCE34-07D4-DC63-D61A-CEF7C0F39228}"/>
              </a:ext>
            </a:extLst>
          </p:cNvPr>
          <p:cNvSpPr txBox="1"/>
          <p:nvPr/>
        </p:nvSpPr>
        <p:spPr>
          <a:xfrm>
            <a:off x="484708" y="1190355"/>
            <a:ext cx="260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已完成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0095AE0-8942-074C-CCAE-B350F400B01C}"/>
              </a:ext>
            </a:extLst>
          </p:cNvPr>
          <p:cNvSpPr txBox="1"/>
          <p:nvPr/>
        </p:nvSpPr>
        <p:spPr>
          <a:xfrm>
            <a:off x="484708" y="4429013"/>
            <a:ext cx="260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未完成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6740F70-5A68-2782-2331-F51AA293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466" y="763025"/>
            <a:ext cx="7963946" cy="533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14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4" grpId="0" animBg="1"/>
      <p:bldP spid="87" grpId="0" animBg="1"/>
      <p:bldP spid="90" grpId="0" animBg="1"/>
      <p:bldP spid="9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文本框 69"/>
          <p:cNvSpPr txBox="1"/>
          <p:nvPr/>
        </p:nvSpPr>
        <p:spPr>
          <a:xfrm>
            <a:off x="448100" y="1600511"/>
            <a:ext cx="913070" cy="33855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注册对话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394446" y="2166229"/>
            <a:ext cx="2144177" cy="33855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发送验证码并展示弹窗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394446" y="2776551"/>
            <a:ext cx="1528624" cy="33855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完成注册与跳转</a:t>
            </a:r>
          </a:p>
        </p:txBody>
      </p:sp>
      <p:sp>
        <p:nvSpPr>
          <p:cNvPr id="82" name="文本框 81"/>
          <p:cNvSpPr txBox="1"/>
          <p:nvPr/>
        </p:nvSpPr>
        <p:spPr>
          <a:xfrm>
            <a:off x="394446" y="3404342"/>
            <a:ext cx="1323439" cy="33855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注册弹窗组件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394446" y="0"/>
            <a:ext cx="2088079" cy="994611"/>
            <a:chOff x="394446" y="0"/>
            <a:chExt cx="2088079" cy="994611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C9FE3F12-EF2B-4C2B-8DA1-3D9B6D947A7C}"/>
                </a:ext>
              </a:extLst>
            </p:cNvPr>
            <p:cNvSpPr txBox="1"/>
            <p:nvPr/>
          </p:nvSpPr>
          <p:spPr>
            <a:xfrm>
              <a:off x="1220641" y="165104"/>
              <a:ext cx="1261884" cy="597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lnSpc>
                  <a:spcPct val="130000"/>
                </a:lnSpc>
                <a:defRPr/>
              </a:pPr>
              <a:r>
                <a:rPr lang="zh-CN" altLang="en-US" sz="2800" b="1" dirty="0">
                  <a:solidFill>
                    <a:srgbClr val="554B4F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注册页</a:t>
              </a: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394446" y="0"/>
              <a:ext cx="666734" cy="994611"/>
              <a:chOff x="514366" y="0"/>
              <a:chExt cx="666734" cy="994611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514366" y="0"/>
                <a:ext cx="666734" cy="994611"/>
              </a:xfrm>
              <a:prstGeom prst="rect">
                <a:avLst/>
              </a:prstGeom>
              <a:solidFill>
                <a:srgbClr val="5967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" name="TextBox 48"/>
              <p:cNvSpPr txBox="1"/>
              <p:nvPr/>
            </p:nvSpPr>
            <p:spPr>
              <a:xfrm>
                <a:off x="514366" y="97195"/>
                <a:ext cx="666734" cy="800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4000" dirty="0">
                    <a:solidFill>
                      <a:schemeClr val="bg1"/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  <a:cs typeface="+mn-ea"/>
                    <a:sym typeface="+mn-lt"/>
                  </a:rPr>
                  <a:t>1</a:t>
                </a:r>
                <a:endParaRPr lang="zh-CN" altLang="en-US" sz="40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83AD9355-6D84-807F-C6C0-892F1CD087ED}"/>
              </a:ext>
            </a:extLst>
          </p:cNvPr>
          <p:cNvSpPr txBox="1"/>
          <p:nvPr/>
        </p:nvSpPr>
        <p:spPr>
          <a:xfrm>
            <a:off x="189261" y="4014664"/>
            <a:ext cx="1528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后端路由齐备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19BED4D-6271-C948-CF6A-9A4760010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986" y="702108"/>
            <a:ext cx="9165877" cy="574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46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4" grpId="0"/>
      <p:bldP spid="78" grpId="0"/>
      <p:bldP spid="8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394446" y="0"/>
            <a:ext cx="2088079" cy="994611"/>
            <a:chOff x="394446" y="0"/>
            <a:chExt cx="2088079" cy="994611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C9FE3F12-EF2B-4C2B-8DA1-3D9B6D947A7C}"/>
                </a:ext>
              </a:extLst>
            </p:cNvPr>
            <p:cNvSpPr txBox="1"/>
            <p:nvPr/>
          </p:nvSpPr>
          <p:spPr>
            <a:xfrm>
              <a:off x="1220641" y="165104"/>
              <a:ext cx="1261884" cy="597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lnSpc>
                  <a:spcPct val="130000"/>
                </a:lnSpc>
                <a:defRPr/>
              </a:pPr>
              <a:r>
                <a:rPr lang="zh-CN" altLang="en-US" sz="2800" b="1" dirty="0">
                  <a:solidFill>
                    <a:srgbClr val="554B4F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车票页</a:t>
              </a: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394446" y="0"/>
              <a:ext cx="666734" cy="994611"/>
              <a:chOff x="514366" y="0"/>
              <a:chExt cx="666734" cy="994611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514366" y="0"/>
                <a:ext cx="666734" cy="994611"/>
              </a:xfrm>
              <a:prstGeom prst="rect">
                <a:avLst/>
              </a:prstGeom>
              <a:solidFill>
                <a:srgbClr val="5967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" name="TextBox 48"/>
              <p:cNvSpPr txBox="1"/>
              <p:nvPr/>
            </p:nvSpPr>
            <p:spPr>
              <a:xfrm>
                <a:off x="514366" y="97195"/>
                <a:ext cx="666734" cy="800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4000" dirty="0">
                    <a:solidFill>
                      <a:schemeClr val="bg1"/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  <a:cs typeface="+mn-ea"/>
                    <a:sym typeface="+mn-lt"/>
                  </a:rPr>
                  <a:t>1</a:t>
                </a:r>
                <a:endParaRPr lang="zh-CN" altLang="en-US" sz="40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9" name="图片 8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5BC26EA8-BA75-0844-C916-6F4C1EDDA6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583" y="1364089"/>
            <a:ext cx="8868414" cy="323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0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E154D-1B83-F6E2-D01C-518C8947B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F25F35-46EA-FF06-D272-29C7B429D996}"/>
              </a:ext>
            </a:extLst>
          </p:cNvPr>
          <p:cNvSpPr txBox="1"/>
          <p:nvPr/>
        </p:nvSpPr>
        <p:spPr>
          <a:xfrm>
            <a:off x="407380" y="223097"/>
            <a:ext cx="54006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模板 </a:t>
            </a:r>
            <a:r>
              <a:rPr lang="en-US" altLang="zh-CN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noFill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A63AC48-A04F-187C-1F41-1F3A22165C46}"/>
              </a:ext>
            </a:extLst>
          </p:cNvPr>
          <p:cNvSpPr txBox="1"/>
          <p:nvPr/>
        </p:nvSpPr>
        <p:spPr>
          <a:xfrm>
            <a:off x="3759625" y="553591"/>
            <a:ext cx="6264967" cy="9775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5400" b="1" dirty="0">
                <a:solidFill>
                  <a:srgbClr val="554B4F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成功案例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461848F-0B0F-E08F-0D39-BB396273576B}"/>
              </a:ext>
            </a:extLst>
          </p:cNvPr>
          <p:cNvSpPr/>
          <p:nvPr/>
        </p:nvSpPr>
        <p:spPr>
          <a:xfrm>
            <a:off x="1179690" y="963297"/>
            <a:ext cx="1845738" cy="4199253"/>
          </a:xfrm>
          <a:prstGeom prst="rect">
            <a:avLst/>
          </a:prstGeom>
          <a:solidFill>
            <a:srgbClr val="596784"/>
          </a:solid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TextBox 48">
            <a:extLst>
              <a:ext uri="{FF2B5EF4-FFF2-40B4-BE49-F238E27FC236}">
                <a16:creationId xmlns:a16="http://schemas.microsoft.com/office/drawing/2014/main" id="{A5E6A7D1-743F-728F-3847-30BDD27AD46D}"/>
              </a:ext>
            </a:extLst>
          </p:cNvPr>
          <p:cNvSpPr txBox="1"/>
          <p:nvPr/>
        </p:nvSpPr>
        <p:spPr>
          <a:xfrm>
            <a:off x="1179690" y="3095904"/>
            <a:ext cx="1845739" cy="20818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15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2</a:t>
            </a:r>
            <a:endParaRPr lang="zh-CN" altLang="en-US" sz="11500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FE0578E-FD2C-156A-5A86-4AA494BA73A7}"/>
              </a:ext>
            </a:extLst>
          </p:cNvPr>
          <p:cNvSpPr/>
          <p:nvPr/>
        </p:nvSpPr>
        <p:spPr>
          <a:xfrm>
            <a:off x="11059276" y="2715130"/>
            <a:ext cx="495300" cy="495300"/>
          </a:xfrm>
          <a:prstGeom prst="rect">
            <a:avLst/>
          </a:prstGeom>
          <a:solidFill>
            <a:srgbClr val="FFB407"/>
          </a:solid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D53A2E0-253D-46AA-669C-20542CB27C2B}"/>
              </a:ext>
            </a:extLst>
          </p:cNvPr>
          <p:cNvSpPr/>
          <p:nvPr/>
        </p:nvSpPr>
        <p:spPr>
          <a:xfrm>
            <a:off x="887979" y="4756150"/>
            <a:ext cx="640960" cy="640960"/>
          </a:xfrm>
          <a:prstGeom prst="rect">
            <a:avLst/>
          </a:prstGeom>
          <a:noFill/>
          <a:ln w="19050">
            <a:solidFill>
              <a:srgbClr val="FFB4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743C33D-1460-8956-73D0-C288988B3841}"/>
              </a:ext>
            </a:extLst>
          </p:cNvPr>
          <p:cNvSpPr/>
          <p:nvPr/>
        </p:nvSpPr>
        <p:spPr>
          <a:xfrm>
            <a:off x="1664409" y="5631308"/>
            <a:ext cx="217042" cy="217042"/>
          </a:xfrm>
          <a:prstGeom prst="rect">
            <a:avLst/>
          </a:prstGeom>
          <a:solidFill>
            <a:srgbClr val="FFB407"/>
          </a:solid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4C5382-1D91-7DC6-79BF-BE5F9FB523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930" y="1655914"/>
            <a:ext cx="4211011" cy="352184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DDF7DA3-D903-1AAC-8D93-351BA080F75F}"/>
              </a:ext>
            </a:extLst>
          </p:cNvPr>
          <p:cNvSpPr txBox="1"/>
          <p:nvPr/>
        </p:nvSpPr>
        <p:spPr>
          <a:xfrm>
            <a:off x="3646930" y="5397110"/>
            <a:ext cx="60969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场景：首页日期选择器 </a:t>
            </a:r>
            <a:r>
              <a:rPr lang="en-US" altLang="zh-CN" dirty="0" err="1"/>
              <a:t>CalendarPopover</a:t>
            </a:r>
            <a:r>
              <a:rPr lang="zh-CN" altLang="en-US" dirty="0"/>
              <a:t>（验收标准明确）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验收要点：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14</a:t>
            </a:r>
            <a:r>
              <a:rPr lang="zh-CN" altLang="en-US" dirty="0"/>
              <a:t>天范围限制、两月并排不重叠、数字等宽、“今天”标签、双入口触发（输入框</a:t>
            </a:r>
            <a:r>
              <a:rPr lang="en-US" altLang="zh-CN" dirty="0"/>
              <a:t>/</a:t>
            </a:r>
            <a:r>
              <a:rPr lang="zh-CN" altLang="en-US" dirty="0"/>
              <a:t>图标）</a:t>
            </a:r>
          </a:p>
        </p:txBody>
      </p:sp>
    </p:spTree>
    <p:extLst>
      <p:ext uri="{BB962C8B-B14F-4D97-AF65-F5344CB8AC3E}">
        <p14:creationId xmlns:p14="http://schemas.microsoft.com/office/powerpoint/2010/main" val="364992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flip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14" grpId="0" animBg="1"/>
      <p:bldP spid="16" grpId="0"/>
      <p:bldP spid="17" grpId="0" animBg="1"/>
      <p:bldP spid="18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D5F94-110C-5D18-3B5A-A1D9A6A17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80BF61-4288-E859-04CC-0E89E8829BDF}"/>
              </a:ext>
            </a:extLst>
          </p:cNvPr>
          <p:cNvSpPr txBox="1"/>
          <p:nvPr/>
        </p:nvSpPr>
        <p:spPr>
          <a:xfrm>
            <a:off x="407380" y="223097"/>
            <a:ext cx="54006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模板 </a:t>
            </a:r>
            <a:r>
              <a:rPr lang="en-US" altLang="zh-CN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noFill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C781621-F9C5-9BCD-D62B-497DD9A6D5D1}"/>
              </a:ext>
            </a:extLst>
          </p:cNvPr>
          <p:cNvSpPr txBox="1"/>
          <p:nvPr/>
        </p:nvSpPr>
        <p:spPr>
          <a:xfrm>
            <a:off x="3759625" y="553591"/>
            <a:ext cx="6264967" cy="9775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5400" b="1" dirty="0">
                <a:solidFill>
                  <a:srgbClr val="554B4F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失败案例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AD06050-DF74-B144-0FF3-1B02C9AA272B}"/>
              </a:ext>
            </a:extLst>
          </p:cNvPr>
          <p:cNvSpPr/>
          <p:nvPr/>
        </p:nvSpPr>
        <p:spPr>
          <a:xfrm>
            <a:off x="1179690" y="963297"/>
            <a:ext cx="1845738" cy="4199253"/>
          </a:xfrm>
          <a:prstGeom prst="rect">
            <a:avLst/>
          </a:prstGeom>
          <a:solidFill>
            <a:srgbClr val="596784"/>
          </a:solid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TextBox 48">
            <a:extLst>
              <a:ext uri="{FF2B5EF4-FFF2-40B4-BE49-F238E27FC236}">
                <a16:creationId xmlns:a16="http://schemas.microsoft.com/office/drawing/2014/main" id="{5ED2E4BC-C6FA-089E-C7E9-96448177F4D6}"/>
              </a:ext>
            </a:extLst>
          </p:cNvPr>
          <p:cNvSpPr txBox="1"/>
          <p:nvPr/>
        </p:nvSpPr>
        <p:spPr>
          <a:xfrm>
            <a:off x="1179690" y="3095904"/>
            <a:ext cx="1845739" cy="20818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15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3</a:t>
            </a:r>
            <a:endParaRPr lang="zh-CN" altLang="en-US" sz="11500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73E0C08-FD27-9E19-CE51-4E825BE6BB37}"/>
              </a:ext>
            </a:extLst>
          </p:cNvPr>
          <p:cNvSpPr/>
          <p:nvPr/>
        </p:nvSpPr>
        <p:spPr>
          <a:xfrm>
            <a:off x="11059276" y="2715130"/>
            <a:ext cx="495300" cy="495300"/>
          </a:xfrm>
          <a:prstGeom prst="rect">
            <a:avLst/>
          </a:prstGeom>
          <a:solidFill>
            <a:srgbClr val="FFB407"/>
          </a:solid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32D4342-CDDE-E834-0EDC-FB081B7893C5}"/>
              </a:ext>
            </a:extLst>
          </p:cNvPr>
          <p:cNvSpPr/>
          <p:nvPr/>
        </p:nvSpPr>
        <p:spPr>
          <a:xfrm>
            <a:off x="887979" y="4756150"/>
            <a:ext cx="640960" cy="640960"/>
          </a:xfrm>
          <a:prstGeom prst="rect">
            <a:avLst/>
          </a:prstGeom>
          <a:noFill/>
          <a:ln w="19050">
            <a:solidFill>
              <a:srgbClr val="FFB4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B388095-6813-25C5-62A9-FE73B44DEA4F}"/>
              </a:ext>
            </a:extLst>
          </p:cNvPr>
          <p:cNvSpPr/>
          <p:nvPr/>
        </p:nvSpPr>
        <p:spPr>
          <a:xfrm>
            <a:off x="1664409" y="5631308"/>
            <a:ext cx="217042" cy="217042"/>
          </a:xfrm>
          <a:prstGeom prst="rect">
            <a:avLst/>
          </a:prstGeom>
          <a:solidFill>
            <a:srgbClr val="FFB407"/>
          </a:solid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电脑萤幕的截图&#10;&#10;AI 生成的内容可能不正确。">
            <a:extLst>
              <a:ext uri="{FF2B5EF4-FFF2-40B4-BE49-F238E27FC236}">
                <a16:creationId xmlns:a16="http://schemas.microsoft.com/office/drawing/2014/main" id="{03B6BF35-DDEA-86DB-7133-3856BB7643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582" y="1725475"/>
            <a:ext cx="8432375" cy="429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2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flip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14" grpId="0" animBg="1"/>
      <p:bldP spid="16" grpId="0"/>
      <p:bldP spid="17" grpId="0" animBg="1"/>
      <p:bldP spid="1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D5F94-110C-5D18-3B5A-A1D9A6A17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80BF61-4288-E859-04CC-0E89E8829BDF}"/>
              </a:ext>
            </a:extLst>
          </p:cNvPr>
          <p:cNvSpPr txBox="1"/>
          <p:nvPr/>
        </p:nvSpPr>
        <p:spPr>
          <a:xfrm>
            <a:off x="407380" y="223097"/>
            <a:ext cx="54006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模板 </a:t>
            </a:r>
            <a:r>
              <a:rPr lang="en-US" altLang="zh-CN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noFill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C781621-F9C5-9BCD-D62B-497DD9A6D5D1}"/>
              </a:ext>
            </a:extLst>
          </p:cNvPr>
          <p:cNvSpPr txBox="1"/>
          <p:nvPr/>
        </p:nvSpPr>
        <p:spPr>
          <a:xfrm>
            <a:off x="3759625" y="553591"/>
            <a:ext cx="6264967" cy="9775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5400" b="1" dirty="0">
                <a:solidFill>
                  <a:srgbClr val="554B4F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失败案例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AD06050-DF74-B144-0FF3-1B02C9AA272B}"/>
              </a:ext>
            </a:extLst>
          </p:cNvPr>
          <p:cNvSpPr/>
          <p:nvPr/>
        </p:nvSpPr>
        <p:spPr>
          <a:xfrm>
            <a:off x="1179690" y="963297"/>
            <a:ext cx="1845738" cy="4199253"/>
          </a:xfrm>
          <a:prstGeom prst="rect">
            <a:avLst/>
          </a:prstGeom>
          <a:solidFill>
            <a:srgbClr val="596784"/>
          </a:solid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TextBox 48">
            <a:extLst>
              <a:ext uri="{FF2B5EF4-FFF2-40B4-BE49-F238E27FC236}">
                <a16:creationId xmlns:a16="http://schemas.microsoft.com/office/drawing/2014/main" id="{5ED2E4BC-C6FA-089E-C7E9-96448177F4D6}"/>
              </a:ext>
            </a:extLst>
          </p:cNvPr>
          <p:cNvSpPr txBox="1"/>
          <p:nvPr/>
        </p:nvSpPr>
        <p:spPr>
          <a:xfrm>
            <a:off x="1179690" y="3095904"/>
            <a:ext cx="1845739" cy="20818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15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3</a:t>
            </a:r>
            <a:endParaRPr lang="zh-CN" altLang="en-US" sz="11500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73E0C08-FD27-9E19-CE51-4E825BE6BB37}"/>
              </a:ext>
            </a:extLst>
          </p:cNvPr>
          <p:cNvSpPr/>
          <p:nvPr/>
        </p:nvSpPr>
        <p:spPr>
          <a:xfrm>
            <a:off x="11059276" y="2715130"/>
            <a:ext cx="495300" cy="495300"/>
          </a:xfrm>
          <a:prstGeom prst="rect">
            <a:avLst/>
          </a:prstGeom>
          <a:solidFill>
            <a:srgbClr val="FFB407"/>
          </a:solid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32D4342-CDDE-E834-0EDC-FB081B7893C5}"/>
              </a:ext>
            </a:extLst>
          </p:cNvPr>
          <p:cNvSpPr/>
          <p:nvPr/>
        </p:nvSpPr>
        <p:spPr>
          <a:xfrm>
            <a:off x="887979" y="4756150"/>
            <a:ext cx="640960" cy="640960"/>
          </a:xfrm>
          <a:prstGeom prst="rect">
            <a:avLst/>
          </a:prstGeom>
          <a:noFill/>
          <a:ln w="19050">
            <a:solidFill>
              <a:srgbClr val="FFB4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B388095-6813-25C5-62A9-FE73B44DEA4F}"/>
              </a:ext>
            </a:extLst>
          </p:cNvPr>
          <p:cNvSpPr/>
          <p:nvPr/>
        </p:nvSpPr>
        <p:spPr>
          <a:xfrm>
            <a:off x="1664409" y="5631308"/>
            <a:ext cx="217042" cy="217042"/>
          </a:xfrm>
          <a:prstGeom prst="rect">
            <a:avLst/>
          </a:prstGeom>
          <a:solidFill>
            <a:srgbClr val="FFB407"/>
          </a:solid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5F35F7F-FB49-8923-AD27-39ED882D5064}"/>
              </a:ext>
            </a:extLst>
          </p:cNvPr>
          <p:cNvSpPr txBox="1"/>
          <p:nvPr/>
        </p:nvSpPr>
        <p:spPr>
          <a:xfrm>
            <a:off x="3759625" y="2019283"/>
            <a:ext cx="673853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这个“模块截图 → 验收要点 → 迭代修改”的节奏更适合：</a:t>
            </a:r>
          </a:p>
          <a:p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约束更清晰，模型不容易“跑题”；</a:t>
            </a:r>
          </a:p>
          <a:p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影响范围可控，样式不互相干扰；</a:t>
            </a:r>
          </a:p>
          <a:p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复验更高效，逐块达到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1:1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复刻。</a:t>
            </a:r>
            <a:b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最终效果：</a:t>
            </a:r>
            <a:b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主页达到像素级一致，样式也顺手整理出统一的设计变量（颜色、字号、间距），后续维护更轻松。</a:t>
            </a:r>
          </a:p>
        </p:txBody>
      </p:sp>
    </p:spTree>
    <p:extLst>
      <p:ext uri="{BB962C8B-B14F-4D97-AF65-F5344CB8AC3E}">
        <p14:creationId xmlns:p14="http://schemas.microsoft.com/office/powerpoint/2010/main" val="122521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flip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14" grpId="0" animBg="1"/>
      <p:bldP spid="16" grpId="0"/>
      <p:bldP spid="17" grpId="0" animBg="1"/>
      <p:bldP spid="18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AC57D-0B57-ABCF-119B-63F69B5C4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A4047B-3AC8-8F65-9011-5558C2959212}"/>
              </a:ext>
            </a:extLst>
          </p:cNvPr>
          <p:cNvSpPr txBox="1"/>
          <p:nvPr/>
        </p:nvSpPr>
        <p:spPr>
          <a:xfrm>
            <a:off x="407380" y="223097"/>
            <a:ext cx="54006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模板 </a:t>
            </a:r>
            <a:r>
              <a:rPr lang="en-US" altLang="zh-CN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noFill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AFE153F-D31C-4702-DBAE-37A83D304424}"/>
              </a:ext>
            </a:extLst>
          </p:cNvPr>
          <p:cNvSpPr txBox="1"/>
          <p:nvPr/>
        </p:nvSpPr>
        <p:spPr>
          <a:xfrm>
            <a:off x="3759625" y="553591"/>
            <a:ext cx="6264967" cy="975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5400" b="1" dirty="0">
                <a:solidFill>
                  <a:srgbClr val="554B4F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团队协作与展望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0C03E6D-D2EF-9A08-301F-EFA800AC8816}"/>
              </a:ext>
            </a:extLst>
          </p:cNvPr>
          <p:cNvSpPr/>
          <p:nvPr/>
        </p:nvSpPr>
        <p:spPr>
          <a:xfrm>
            <a:off x="1179690" y="963297"/>
            <a:ext cx="1845738" cy="4199253"/>
          </a:xfrm>
          <a:prstGeom prst="rect">
            <a:avLst/>
          </a:prstGeom>
          <a:solidFill>
            <a:srgbClr val="596784"/>
          </a:solid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TextBox 48">
            <a:extLst>
              <a:ext uri="{FF2B5EF4-FFF2-40B4-BE49-F238E27FC236}">
                <a16:creationId xmlns:a16="http://schemas.microsoft.com/office/drawing/2014/main" id="{C81D453F-4388-FB90-FD4B-53E948A46B28}"/>
              </a:ext>
            </a:extLst>
          </p:cNvPr>
          <p:cNvSpPr txBox="1"/>
          <p:nvPr/>
        </p:nvSpPr>
        <p:spPr>
          <a:xfrm>
            <a:off x="1179690" y="3095904"/>
            <a:ext cx="1845739" cy="20818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15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4</a:t>
            </a:r>
            <a:endParaRPr lang="zh-CN" altLang="en-US" sz="11500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40DB3A7-15EE-1E43-0742-72AB26F3F486}"/>
              </a:ext>
            </a:extLst>
          </p:cNvPr>
          <p:cNvSpPr/>
          <p:nvPr/>
        </p:nvSpPr>
        <p:spPr>
          <a:xfrm>
            <a:off x="11059276" y="2715130"/>
            <a:ext cx="495300" cy="495300"/>
          </a:xfrm>
          <a:prstGeom prst="rect">
            <a:avLst/>
          </a:prstGeom>
          <a:solidFill>
            <a:srgbClr val="FFB407"/>
          </a:solid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96F66ED-DFFA-6AB8-11A2-FE63F0F4FC3C}"/>
              </a:ext>
            </a:extLst>
          </p:cNvPr>
          <p:cNvSpPr/>
          <p:nvPr/>
        </p:nvSpPr>
        <p:spPr>
          <a:xfrm>
            <a:off x="887979" y="4756150"/>
            <a:ext cx="640960" cy="640960"/>
          </a:xfrm>
          <a:prstGeom prst="rect">
            <a:avLst/>
          </a:prstGeom>
          <a:noFill/>
          <a:ln w="19050">
            <a:solidFill>
              <a:srgbClr val="FFB4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B7EFFD9-7DE9-0BCA-8327-A0153060DCAE}"/>
              </a:ext>
            </a:extLst>
          </p:cNvPr>
          <p:cNvSpPr/>
          <p:nvPr/>
        </p:nvSpPr>
        <p:spPr>
          <a:xfrm>
            <a:off x="1664409" y="5631308"/>
            <a:ext cx="217042" cy="217042"/>
          </a:xfrm>
          <a:prstGeom prst="rect">
            <a:avLst/>
          </a:prstGeom>
          <a:solidFill>
            <a:srgbClr val="FFB407"/>
          </a:solid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0B6122C-5025-316D-ABDD-26BA81AE5792}"/>
              </a:ext>
            </a:extLst>
          </p:cNvPr>
          <p:cNvSpPr txBox="1"/>
          <p:nvPr/>
        </p:nvSpPr>
        <p:spPr>
          <a:xfrm>
            <a:off x="3597963" y="2005059"/>
            <a:ext cx="840178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-</a:t>
            </a:r>
            <a:r>
              <a:rPr lang="zh-CN" altLang="en-US" sz="2400" b="1" dirty="0"/>
              <a:t> 协作现状：需求→接口契约→后端→前端→测试，接口覆盖  </a:t>
            </a:r>
            <a:r>
              <a:rPr lang="en-US" altLang="zh-CN" sz="2400" b="1" dirty="0"/>
              <a:t>  </a:t>
            </a:r>
            <a:r>
              <a:rPr lang="zh-CN" altLang="en-US" sz="2400" b="1" dirty="0"/>
              <a:t>查询</a:t>
            </a:r>
            <a:r>
              <a:rPr lang="en-US" altLang="zh-CN" sz="2400" b="1" dirty="0"/>
              <a:t>/</a:t>
            </a:r>
            <a:r>
              <a:rPr lang="zh-CN" altLang="en-US" sz="2400" b="1" dirty="0"/>
              <a:t>详情</a:t>
            </a:r>
            <a:r>
              <a:rPr lang="en-US" altLang="zh-CN" sz="2400" b="1" dirty="0"/>
              <a:t>/</a:t>
            </a:r>
            <a:r>
              <a:rPr lang="zh-CN" altLang="en-US" sz="2400" b="1" dirty="0"/>
              <a:t>订单</a:t>
            </a:r>
            <a:r>
              <a:rPr lang="en-US" altLang="zh-CN" sz="2400" b="1" dirty="0"/>
              <a:t>/</a:t>
            </a:r>
            <a:r>
              <a:rPr lang="zh-CN" altLang="en-US" sz="2400" b="1" dirty="0"/>
              <a:t>鉴权</a:t>
            </a:r>
          </a:p>
          <a:p>
            <a:r>
              <a:rPr lang="en-US" altLang="zh-CN" sz="2400" b="1" dirty="0"/>
              <a:t>-</a:t>
            </a:r>
            <a:r>
              <a:rPr lang="zh-CN" altLang="en-US" sz="2400" b="1" dirty="0"/>
              <a:t> 待改进：</a:t>
            </a:r>
          </a:p>
          <a:p>
            <a:r>
              <a:rPr lang="zh-CN" altLang="en-US" sz="2400" b="1" dirty="0"/>
              <a:t>  登录成功跳转与忘记密码页面</a:t>
            </a:r>
          </a:p>
          <a:p>
            <a:r>
              <a:rPr lang="zh-CN" altLang="en-US" sz="2400" b="1" dirty="0"/>
              <a:t>  首页消费后端内容接口</a:t>
            </a:r>
          </a:p>
          <a:p>
            <a:r>
              <a:rPr lang="zh-CN" altLang="en-US" sz="2400" b="1" dirty="0"/>
              <a:t>  个人中心</a:t>
            </a:r>
            <a:r>
              <a:rPr lang="en-US" altLang="zh-CN" sz="2400" b="1" dirty="0"/>
              <a:t>API</a:t>
            </a:r>
            <a:r>
              <a:rPr lang="zh-CN" altLang="en-US" sz="2400" b="1" dirty="0"/>
              <a:t>与页面</a:t>
            </a:r>
          </a:p>
          <a:p>
            <a:r>
              <a:rPr lang="en-US" altLang="zh-CN" sz="2400" b="1" dirty="0"/>
              <a:t>-</a:t>
            </a:r>
            <a:r>
              <a:rPr lang="zh-CN" altLang="en-US" sz="2400" b="1" dirty="0"/>
              <a:t> 近期计划（至</a:t>
            </a:r>
            <a:r>
              <a:rPr lang="en-US" altLang="zh-CN" sz="2400" b="1" dirty="0"/>
              <a:t>11/27</a:t>
            </a:r>
            <a:r>
              <a:rPr lang="zh-CN" altLang="en-US" sz="2400" b="1" dirty="0"/>
              <a:t>）：</a:t>
            </a:r>
          </a:p>
          <a:p>
            <a:r>
              <a:rPr lang="zh-CN" altLang="en-US" sz="2400" b="1" dirty="0"/>
              <a:t>  补登录成功跳转</a:t>
            </a:r>
            <a:endParaRPr lang="en-US" altLang="zh-CN" sz="2400" b="1" dirty="0"/>
          </a:p>
          <a:p>
            <a:r>
              <a:rPr lang="zh-CN" altLang="en-US" sz="2400" b="1" dirty="0"/>
              <a:t>  首页接入 </a:t>
            </a:r>
            <a:endParaRPr lang="en-US" altLang="zh-CN" sz="2400" b="1" dirty="0"/>
          </a:p>
          <a:p>
            <a:r>
              <a:rPr lang="zh-CN" altLang="en-US" sz="2400" b="1" dirty="0"/>
              <a:t>  忘记密码页面</a:t>
            </a:r>
            <a:endParaRPr lang="en-US" altLang="zh-CN" sz="2400" b="1" dirty="0"/>
          </a:p>
          <a:p>
            <a:r>
              <a:rPr lang="zh-CN" altLang="en-US" sz="2400" b="1" dirty="0"/>
              <a:t>  规划并实现个人中心</a:t>
            </a:r>
            <a:r>
              <a:rPr lang="en-US" altLang="zh-CN" sz="2400" b="1" dirty="0"/>
              <a:t>API</a:t>
            </a:r>
            <a:r>
              <a:rPr lang="zh-CN" altLang="en-US" sz="2400" b="1" dirty="0"/>
              <a:t>（资料、订单汇总）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434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flip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14" grpId="0" animBg="1"/>
      <p:bldP spid="16" grpId="0"/>
      <p:bldP spid="17" grpId="0" animBg="1"/>
      <p:bldP spid="18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8">
            <a:extLst>
              <a:ext uri="{FF2B5EF4-FFF2-40B4-BE49-F238E27FC236}">
                <a16:creationId xmlns:a16="http://schemas.microsoft.com/office/drawing/2014/main" id="{223702FB-D645-7B02-0496-1D39FC2772D2}"/>
              </a:ext>
            </a:extLst>
          </p:cNvPr>
          <p:cNvSpPr txBox="1"/>
          <p:nvPr/>
        </p:nvSpPr>
        <p:spPr>
          <a:xfrm>
            <a:off x="4691723" y="2405989"/>
            <a:ext cx="6264967" cy="1733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600" b="1" dirty="0">
                <a:solidFill>
                  <a:srgbClr val="554B4F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64839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3160567" y="3438144"/>
            <a:ext cx="9031433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9355" y="18289"/>
            <a:ext cx="3287318" cy="6839711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4" name="Freeform 5"/>
          <p:cNvSpPr>
            <a:spLocks/>
          </p:cNvSpPr>
          <p:nvPr/>
        </p:nvSpPr>
        <p:spPr bwMode="auto">
          <a:xfrm>
            <a:off x="2166000" y="1454763"/>
            <a:ext cx="2011680" cy="3966763"/>
          </a:xfrm>
          <a:custGeom>
            <a:avLst/>
            <a:gdLst>
              <a:gd name="T0" fmla="*/ 1531 w 4760"/>
              <a:gd name="T1" fmla="*/ 0 h 1417"/>
              <a:gd name="T2" fmla="*/ 0 w 4760"/>
              <a:gd name="T3" fmla="*/ 0 h 1417"/>
              <a:gd name="T4" fmla="*/ 0 w 4760"/>
              <a:gd name="T5" fmla="*/ 1417 h 1417"/>
              <a:gd name="T6" fmla="*/ 4760 w 4760"/>
              <a:gd name="T7" fmla="*/ 1417 h 1417"/>
              <a:gd name="T8" fmla="*/ 4760 w 4760"/>
              <a:gd name="T9" fmla="*/ 0 h 1417"/>
              <a:gd name="T10" fmla="*/ 3230 w 4760"/>
              <a:gd name="T11" fmla="*/ 0 h 1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760" h="1417">
                <a:moveTo>
                  <a:pt x="1531" y="0"/>
                </a:moveTo>
                <a:lnTo>
                  <a:pt x="0" y="0"/>
                </a:lnTo>
                <a:lnTo>
                  <a:pt x="0" y="1417"/>
                </a:lnTo>
                <a:lnTo>
                  <a:pt x="4760" y="1417"/>
                </a:lnTo>
                <a:lnTo>
                  <a:pt x="4760" y="0"/>
                </a:lnTo>
                <a:lnTo>
                  <a:pt x="3230" y="0"/>
                </a:lnTo>
              </a:path>
            </a:pathLst>
          </a:custGeom>
          <a:solidFill>
            <a:srgbClr val="596784">
              <a:alpha val="89804"/>
            </a:srgbClr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35" tIns="45717" rIns="91435" bIns="4571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8" name="TextBox 148"/>
          <p:cNvSpPr txBox="1"/>
          <p:nvPr/>
        </p:nvSpPr>
        <p:spPr>
          <a:xfrm>
            <a:off x="2744872" y="2390495"/>
            <a:ext cx="140222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cap="all" spc="3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目</a:t>
            </a:r>
            <a:endParaRPr lang="en-US" altLang="zh-CN" sz="6600" cap="all" spc="300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  <a:p>
            <a:pPr algn="ctr"/>
            <a:r>
              <a:rPr lang="zh-CN" altLang="en-US" sz="6600" cap="all" spc="3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录</a:t>
            </a:r>
            <a:endParaRPr lang="en-US" altLang="zh-CN" sz="6600" cap="all" spc="300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 rot="5400000">
            <a:off x="1216925" y="2980281"/>
            <a:ext cx="2994731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4000" cap="all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contents</a:t>
            </a:r>
            <a:endParaRPr lang="zh-CN" altLang="en-US" sz="4000" cap="all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158271" y="2630583"/>
            <a:ext cx="2646878" cy="995293"/>
            <a:chOff x="4211793" y="2588253"/>
            <a:chExt cx="2646878" cy="995293"/>
          </a:xfrm>
        </p:grpSpPr>
        <p:sp>
          <p:nvSpPr>
            <p:cNvPr id="21" name="椭圆 20"/>
            <p:cNvSpPr/>
            <p:nvPr/>
          </p:nvSpPr>
          <p:spPr>
            <a:xfrm>
              <a:off x="5262084" y="3292741"/>
              <a:ext cx="290805" cy="290805"/>
            </a:xfrm>
            <a:prstGeom prst="ellipse">
              <a:avLst/>
            </a:prstGeom>
            <a:solidFill>
              <a:srgbClr val="FFB407"/>
            </a:solidFill>
            <a:ln>
              <a:noFill/>
            </a:ln>
            <a:effectLst>
              <a:outerShdw blurRad="254000"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b="1" dirty="0"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01</a:t>
              </a:r>
              <a:endParaRPr lang="zh-CN" altLang="en-US" sz="1200" b="1" dirty="0"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211793" y="2588253"/>
              <a:ext cx="2646878" cy="525657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fontAlgn="auto">
                <a:lnSpc>
                  <a:spcPct val="130000"/>
                </a:lnSpc>
                <a:defRPr/>
              </a:pPr>
              <a:r>
                <a:rPr lang="zh-CN" altLang="en-US" sz="2400" b="1" dirty="0">
                  <a:solidFill>
                    <a:srgbClr val="554B4F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完成情况与需求树</a:t>
              </a:r>
              <a:endParaRPr lang="en-US" altLang="zh-CN" sz="2400" b="1" dirty="0">
                <a:solidFill>
                  <a:srgbClr val="554B4F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679941" y="3292741"/>
            <a:ext cx="1434560" cy="1046524"/>
            <a:chOff x="4696394" y="3292741"/>
            <a:chExt cx="1434560" cy="1046524"/>
          </a:xfrm>
        </p:grpSpPr>
        <p:sp>
          <p:nvSpPr>
            <p:cNvPr id="26" name="椭圆 25"/>
            <p:cNvSpPr/>
            <p:nvPr/>
          </p:nvSpPr>
          <p:spPr>
            <a:xfrm>
              <a:off x="5262084" y="3292741"/>
              <a:ext cx="290805" cy="290805"/>
            </a:xfrm>
            <a:prstGeom prst="ellipse">
              <a:avLst/>
            </a:prstGeom>
            <a:solidFill>
              <a:srgbClr val="596784"/>
            </a:solidFill>
            <a:ln>
              <a:noFill/>
            </a:ln>
            <a:effectLst>
              <a:outerShdw blurRad="254000"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b="1" dirty="0"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02</a:t>
              </a:r>
              <a:endParaRPr lang="zh-CN" altLang="en-US" sz="1200" b="1" dirty="0"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4696394" y="3813608"/>
              <a:ext cx="1434560" cy="525657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fontAlgn="auto">
                <a:lnSpc>
                  <a:spcPct val="130000"/>
                </a:lnSpc>
                <a:defRPr/>
              </a:pPr>
              <a:r>
                <a:rPr lang="zh-CN" altLang="en-US" sz="2400" b="1" dirty="0">
                  <a:solidFill>
                    <a:srgbClr val="554B4F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成功案例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8413778" y="2634852"/>
            <a:ext cx="1434560" cy="1315777"/>
            <a:chOff x="4696394" y="2267769"/>
            <a:chExt cx="1434560" cy="1315777"/>
          </a:xfrm>
        </p:grpSpPr>
        <p:sp>
          <p:nvSpPr>
            <p:cNvPr id="31" name="椭圆 30"/>
            <p:cNvSpPr/>
            <p:nvPr/>
          </p:nvSpPr>
          <p:spPr>
            <a:xfrm>
              <a:off x="5262084" y="3292741"/>
              <a:ext cx="290805" cy="290805"/>
            </a:xfrm>
            <a:prstGeom prst="ellipse">
              <a:avLst/>
            </a:prstGeom>
            <a:solidFill>
              <a:srgbClr val="FFB407"/>
            </a:solidFill>
            <a:ln>
              <a:noFill/>
            </a:ln>
            <a:effectLst>
              <a:outerShdw blurRad="254000"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b="1" dirty="0"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03</a:t>
              </a:r>
              <a:endParaRPr lang="zh-CN" altLang="en-US" sz="1200" b="1" dirty="0"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4696394" y="2267769"/>
              <a:ext cx="1434560" cy="525657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fontAlgn="auto">
                <a:lnSpc>
                  <a:spcPct val="130000"/>
                </a:lnSpc>
                <a:defRPr/>
              </a:pPr>
              <a:r>
                <a:rPr lang="zh-CN" altLang="en-US" sz="2400" b="1" dirty="0">
                  <a:solidFill>
                    <a:srgbClr val="554B4F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失败案例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0056185" y="3292741"/>
            <a:ext cx="1723549" cy="1001645"/>
            <a:chOff x="4696394" y="3292741"/>
            <a:chExt cx="1723549" cy="1001645"/>
          </a:xfrm>
        </p:grpSpPr>
        <p:sp>
          <p:nvSpPr>
            <p:cNvPr id="36" name="椭圆 35"/>
            <p:cNvSpPr/>
            <p:nvPr/>
          </p:nvSpPr>
          <p:spPr>
            <a:xfrm>
              <a:off x="5262084" y="3292741"/>
              <a:ext cx="290805" cy="290805"/>
            </a:xfrm>
            <a:prstGeom prst="ellipse">
              <a:avLst/>
            </a:prstGeom>
            <a:solidFill>
              <a:srgbClr val="596784"/>
            </a:solidFill>
            <a:ln>
              <a:noFill/>
            </a:ln>
            <a:effectLst>
              <a:outerShdw blurRad="254000"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200" b="1" dirty="0"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04</a:t>
              </a:r>
              <a:endParaRPr lang="zh-CN" altLang="en-US" sz="1200" b="1" dirty="0"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4696394" y="3768729"/>
              <a:ext cx="1723549" cy="525657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fontAlgn="auto">
                <a:lnSpc>
                  <a:spcPct val="130000"/>
                </a:lnSpc>
                <a:defRPr/>
              </a:pPr>
              <a:r>
                <a:rPr lang="zh-CN" altLang="en-US" sz="2400" b="1" dirty="0">
                  <a:solidFill>
                    <a:srgbClr val="554B4F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协作与展望</a:t>
              </a:r>
              <a:endParaRPr lang="en-US" altLang="zh-CN" sz="2400" b="1" dirty="0">
                <a:solidFill>
                  <a:srgbClr val="554B4F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88710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" grpId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038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4CDA52-94A5-7048-2FDC-0DB9DC37ADAC}"/>
              </a:ext>
            </a:extLst>
          </p:cNvPr>
          <p:cNvSpPr txBox="1"/>
          <p:nvPr/>
        </p:nvSpPr>
        <p:spPr>
          <a:xfrm>
            <a:off x="407380" y="223097"/>
            <a:ext cx="54006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模板 </a:t>
            </a:r>
            <a:r>
              <a:rPr lang="en-US" altLang="zh-CN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noFill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759625" y="553591"/>
            <a:ext cx="6264967" cy="9775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5400" b="1" dirty="0">
                <a:solidFill>
                  <a:srgbClr val="554B4F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需求树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700631" y="1601761"/>
            <a:ext cx="7042520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</a:rPr>
              <a:t> 技术需求总览：</a:t>
            </a:r>
          </a:p>
          <a:p>
            <a:r>
              <a:rPr lang="en-US" altLang="zh-CN" sz="2000" b="1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</a:rPr>
              <a:t>技术需求总数：</a:t>
            </a:r>
            <a:r>
              <a:rPr lang="en-US" altLang="zh-CN" sz="2000" b="1" dirty="0">
                <a:solidFill>
                  <a:schemeClr val="tx2">
                    <a:lumMod val="75000"/>
                  </a:schemeClr>
                </a:solidFill>
              </a:rPr>
              <a:t>34 </a:t>
            </a:r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</a:rPr>
              <a:t>项（功能性 </a:t>
            </a:r>
            <a:r>
              <a:rPr lang="en-US" altLang="zh-CN" sz="2000" b="1" dirty="0">
                <a:solidFill>
                  <a:schemeClr val="tx2">
                    <a:lumMod val="75000"/>
                  </a:schemeClr>
                </a:solidFill>
              </a:rPr>
              <a:t>15</a:t>
            </a:r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</a:rPr>
              <a:t>、非功能性 </a:t>
            </a:r>
            <a:r>
              <a:rPr lang="en-US" altLang="zh-CN" sz="2000" b="1" dirty="0">
                <a:solidFill>
                  <a:schemeClr val="tx2">
                    <a:lumMod val="75000"/>
                  </a:schemeClr>
                </a:solidFill>
              </a:rPr>
              <a:t>13</a:t>
            </a:r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</a:rPr>
              <a:t>、数据要求 </a:t>
            </a:r>
            <a:r>
              <a:rPr lang="en-US" altLang="zh-CN" sz="2000" b="1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</a:rPr>
              <a:t>）</a:t>
            </a:r>
          </a:p>
          <a:p>
            <a:r>
              <a:rPr lang="en-US" altLang="zh-CN" sz="2000" b="1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</a:rPr>
              <a:t>严格按</a:t>
            </a:r>
            <a:r>
              <a:rPr lang="en-US" altLang="zh-CN" sz="2000" b="1" dirty="0">
                <a:solidFill>
                  <a:schemeClr val="tx2">
                    <a:lumMod val="75000"/>
                  </a:schemeClr>
                </a:solidFill>
              </a:rPr>
              <a:t>PRD</a:t>
            </a:r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</a:rPr>
              <a:t>规格完全实现：</a:t>
            </a:r>
            <a:r>
              <a:rPr lang="en-US" altLang="zh-CN" sz="2000" b="1" dirty="0">
                <a:solidFill>
                  <a:schemeClr val="tx2">
                    <a:lumMod val="75000"/>
                  </a:schemeClr>
                </a:solidFill>
              </a:rPr>
              <a:t>2 </a:t>
            </a:r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</a:rPr>
              <a:t>项</a:t>
            </a:r>
          </a:p>
          <a:p>
            <a:r>
              <a:rPr lang="en-US" altLang="zh-CN" sz="2000" b="1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</a:rPr>
              <a:t>部分实现：</a:t>
            </a:r>
            <a:r>
              <a:rPr lang="en-US" altLang="zh-CN" sz="2000" b="1" dirty="0">
                <a:solidFill>
                  <a:schemeClr val="tx2">
                    <a:lumMod val="75000"/>
                  </a:schemeClr>
                </a:solidFill>
              </a:rPr>
              <a:t>19 </a:t>
            </a:r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</a:rPr>
              <a:t>项</a:t>
            </a:r>
          </a:p>
          <a:p>
            <a:r>
              <a:rPr lang="en-US" altLang="zh-CN" sz="2000" b="1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</a:rPr>
              <a:t>未实现</a:t>
            </a:r>
            <a:r>
              <a:rPr lang="en-US" altLang="zh-CN" sz="2000" b="1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</a:rPr>
              <a:t>未验证：</a:t>
            </a:r>
            <a:r>
              <a:rPr lang="en-US" altLang="zh-CN" sz="2000" b="1" dirty="0">
                <a:solidFill>
                  <a:schemeClr val="tx2">
                    <a:lumMod val="75000"/>
                  </a:schemeClr>
                </a:solidFill>
              </a:rPr>
              <a:t>13 </a:t>
            </a:r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</a:rPr>
              <a:t>项</a:t>
            </a:r>
          </a:p>
        </p:txBody>
      </p:sp>
      <p:sp>
        <p:nvSpPr>
          <p:cNvPr id="14" name="矩形 13"/>
          <p:cNvSpPr/>
          <p:nvPr/>
        </p:nvSpPr>
        <p:spPr>
          <a:xfrm>
            <a:off x="1179690" y="963297"/>
            <a:ext cx="1845738" cy="4199253"/>
          </a:xfrm>
          <a:prstGeom prst="rect">
            <a:avLst/>
          </a:prstGeom>
          <a:solidFill>
            <a:srgbClr val="596784"/>
          </a:solid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TextBox 48"/>
          <p:cNvSpPr txBox="1"/>
          <p:nvPr/>
        </p:nvSpPr>
        <p:spPr>
          <a:xfrm>
            <a:off x="1179690" y="3095904"/>
            <a:ext cx="1845739" cy="20818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15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1</a:t>
            </a:r>
            <a:endParaRPr lang="zh-CN" altLang="en-US" sz="11500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1059276" y="2715130"/>
            <a:ext cx="495300" cy="495300"/>
          </a:xfrm>
          <a:prstGeom prst="rect">
            <a:avLst/>
          </a:prstGeom>
          <a:solidFill>
            <a:srgbClr val="FFB407"/>
          </a:solid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87979" y="4756150"/>
            <a:ext cx="640960" cy="640960"/>
          </a:xfrm>
          <a:prstGeom prst="rect">
            <a:avLst/>
          </a:prstGeom>
          <a:noFill/>
          <a:ln w="19050">
            <a:solidFill>
              <a:srgbClr val="FFB4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664409" y="5631308"/>
            <a:ext cx="217042" cy="217042"/>
          </a:xfrm>
          <a:prstGeom prst="rect">
            <a:avLst/>
          </a:prstGeom>
          <a:solidFill>
            <a:srgbClr val="FFB407"/>
          </a:solid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屏幕上有字&#10;&#10;AI 生成的内容可能不正确。">
            <a:extLst>
              <a:ext uri="{FF2B5EF4-FFF2-40B4-BE49-F238E27FC236}">
                <a16:creationId xmlns:a16="http://schemas.microsoft.com/office/drawing/2014/main" id="{599367A1-D7B4-8A29-68CB-2D58119008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563" y="3603314"/>
            <a:ext cx="7372747" cy="294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09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flip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14" grpId="0" animBg="1"/>
      <p:bldP spid="16" grpId="0"/>
      <p:bldP spid="17" grpId="0" animBg="1"/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4CDA52-94A5-7048-2FDC-0DB9DC37ADAC}"/>
              </a:ext>
            </a:extLst>
          </p:cNvPr>
          <p:cNvSpPr txBox="1"/>
          <p:nvPr/>
        </p:nvSpPr>
        <p:spPr>
          <a:xfrm>
            <a:off x="407380" y="223097"/>
            <a:ext cx="54006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模板 </a:t>
            </a:r>
            <a:r>
              <a:rPr lang="en-US" altLang="zh-CN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noFill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759625" y="553591"/>
            <a:ext cx="6264967" cy="9775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5400" b="1" dirty="0">
                <a:solidFill>
                  <a:srgbClr val="554B4F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需求树</a:t>
            </a:r>
          </a:p>
        </p:txBody>
      </p:sp>
      <p:sp>
        <p:nvSpPr>
          <p:cNvPr id="14" name="矩形 13"/>
          <p:cNvSpPr/>
          <p:nvPr/>
        </p:nvSpPr>
        <p:spPr>
          <a:xfrm>
            <a:off x="1179690" y="963297"/>
            <a:ext cx="1845738" cy="4199253"/>
          </a:xfrm>
          <a:prstGeom prst="rect">
            <a:avLst/>
          </a:prstGeom>
          <a:solidFill>
            <a:srgbClr val="596784"/>
          </a:solid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TextBox 48"/>
          <p:cNvSpPr txBox="1"/>
          <p:nvPr/>
        </p:nvSpPr>
        <p:spPr>
          <a:xfrm>
            <a:off x="1179690" y="3095904"/>
            <a:ext cx="1845739" cy="20818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15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1</a:t>
            </a:r>
            <a:endParaRPr lang="zh-CN" altLang="en-US" sz="11500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1059276" y="2715130"/>
            <a:ext cx="495300" cy="495300"/>
          </a:xfrm>
          <a:prstGeom prst="rect">
            <a:avLst/>
          </a:prstGeom>
          <a:solidFill>
            <a:srgbClr val="FFB407"/>
          </a:solid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87979" y="4756150"/>
            <a:ext cx="640960" cy="640960"/>
          </a:xfrm>
          <a:prstGeom prst="rect">
            <a:avLst/>
          </a:prstGeom>
          <a:noFill/>
          <a:ln w="19050">
            <a:solidFill>
              <a:srgbClr val="FFB4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664409" y="5631308"/>
            <a:ext cx="217042" cy="217042"/>
          </a:xfrm>
          <a:prstGeom prst="rect">
            <a:avLst/>
          </a:prstGeom>
          <a:solidFill>
            <a:srgbClr val="FFB407"/>
          </a:solid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图形用户界面, 应用程序, 表格&#10;&#10;AI 生成的内容可能不正确。">
            <a:extLst>
              <a:ext uri="{FF2B5EF4-FFF2-40B4-BE49-F238E27FC236}">
                <a16:creationId xmlns:a16="http://schemas.microsoft.com/office/drawing/2014/main" id="{10CCBEFF-6E21-916D-7A3F-FC0CCF3A6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873" y="1642735"/>
            <a:ext cx="5586221" cy="490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63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flip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14" grpId="0" animBg="1"/>
      <p:bldP spid="16" grpId="0"/>
      <p:bldP spid="17" grpId="0" animBg="1"/>
      <p:bldP spid="18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4CDA52-94A5-7048-2FDC-0DB9DC37ADAC}"/>
              </a:ext>
            </a:extLst>
          </p:cNvPr>
          <p:cNvSpPr txBox="1"/>
          <p:nvPr/>
        </p:nvSpPr>
        <p:spPr>
          <a:xfrm>
            <a:off x="407380" y="223097"/>
            <a:ext cx="54006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模板 </a:t>
            </a:r>
            <a:r>
              <a:rPr lang="en-US" altLang="zh-CN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noFill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759625" y="553591"/>
            <a:ext cx="7252685" cy="7944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400" b="1" dirty="0">
                <a:solidFill>
                  <a:srgbClr val="554B4F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场景与需求树（完成度标注）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759625" y="1847255"/>
            <a:ext cx="7042520" cy="4001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用户认证模块</a:t>
            </a:r>
          </a:p>
          <a:p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支持手机号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邮箱注册：已实现（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`backend/</a:t>
            </a:r>
            <a:r>
              <a:rPr lang="en-US" altLang="zh-CN" sz="2000" dirty="0" err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/controllers/registerController.js`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；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`backend/</a:t>
            </a:r>
            <a:r>
              <a:rPr lang="en-US" altLang="zh-CN" sz="2000" dirty="0" err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/services/registrationDbService.js`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）</a:t>
            </a:r>
          </a:p>
          <a:p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密码强度验证（≥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位含字母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+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数字）：部分实现（当前规则≥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且字符集组合，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`backend/</a:t>
            </a:r>
            <a:r>
              <a:rPr lang="en-US" altLang="zh-CN" sz="2000" dirty="0" err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/controllers/registerController.js`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）</a:t>
            </a:r>
          </a:p>
          <a:p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图形验证码与短信验证码：部分实现（短信验证码已实现；图形验证码未实现，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`backend/</a:t>
            </a:r>
            <a:r>
              <a:rPr lang="en-US" altLang="zh-CN" sz="2000" dirty="0" err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/controllers/authController.js`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）</a:t>
            </a:r>
          </a:p>
          <a:p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登录失败次数限制与账户锁定：未实现（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`backend/</a:t>
            </a:r>
            <a:r>
              <a:rPr lang="en-US" altLang="zh-CN" sz="2000" dirty="0" err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/services/authService.js`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）</a:t>
            </a:r>
          </a:p>
          <a:p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会话管理与自动登录：部分实现（会话基础有；自动登录未实现，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`backend/</a:t>
            </a:r>
            <a:r>
              <a:rPr lang="en-US" altLang="zh-CN" sz="2000" dirty="0" err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/services/sessionService.js`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）</a:t>
            </a:r>
          </a:p>
        </p:txBody>
      </p:sp>
      <p:sp>
        <p:nvSpPr>
          <p:cNvPr id="14" name="矩形 13"/>
          <p:cNvSpPr/>
          <p:nvPr/>
        </p:nvSpPr>
        <p:spPr>
          <a:xfrm>
            <a:off x="1179690" y="963297"/>
            <a:ext cx="1845738" cy="4199253"/>
          </a:xfrm>
          <a:prstGeom prst="rect">
            <a:avLst/>
          </a:prstGeom>
          <a:solidFill>
            <a:srgbClr val="596784"/>
          </a:solid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TextBox 48"/>
          <p:cNvSpPr txBox="1"/>
          <p:nvPr/>
        </p:nvSpPr>
        <p:spPr>
          <a:xfrm>
            <a:off x="1179690" y="3095904"/>
            <a:ext cx="1845739" cy="20818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15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1</a:t>
            </a:r>
            <a:endParaRPr lang="zh-CN" altLang="en-US" sz="11500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1059276" y="2715130"/>
            <a:ext cx="495300" cy="495300"/>
          </a:xfrm>
          <a:prstGeom prst="rect">
            <a:avLst/>
          </a:prstGeom>
          <a:solidFill>
            <a:srgbClr val="FFB407"/>
          </a:solid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87979" y="4756150"/>
            <a:ext cx="640960" cy="640960"/>
          </a:xfrm>
          <a:prstGeom prst="rect">
            <a:avLst/>
          </a:prstGeom>
          <a:noFill/>
          <a:ln w="19050">
            <a:solidFill>
              <a:srgbClr val="FFB4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664409" y="5631308"/>
            <a:ext cx="217042" cy="217042"/>
          </a:xfrm>
          <a:prstGeom prst="rect">
            <a:avLst/>
          </a:prstGeom>
          <a:solidFill>
            <a:srgbClr val="FFB407"/>
          </a:solid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08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flip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14" grpId="0" animBg="1"/>
      <p:bldP spid="16" grpId="0"/>
      <p:bldP spid="17" grpId="0" animBg="1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4CDA52-94A5-7048-2FDC-0DB9DC37ADAC}"/>
              </a:ext>
            </a:extLst>
          </p:cNvPr>
          <p:cNvSpPr txBox="1"/>
          <p:nvPr/>
        </p:nvSpPr>
        <p:spPr>
          <a:xfrm>
            <a:off x="407380" y="223097"/>
            <a:ext cx="54006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模板 </a:t>
            </a:r>
            <a:r>
              <a:rPr lang="en-US" altLang="zh-CN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noFill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759625" y="553591"/>
            <a:ext cx="7252685" cy="7944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400" b="1" dirty="0">
                <a:solidFill>
                  <a:srgbClr val="554B4F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场景与需求树（完成度标注）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759625" y="1847255"/>
            <a:ext cx="7042520" cy="4001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车票查询模块</a:t>
            </a:r>
          </a:p>
          <a:p>
            <a:endParaRPr lang="zh-CN" alt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城市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车站模糊搜索：已实现（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`frontend/</a:t>
            </a:r>
            <a:r>
              <a:rPr lang="en-US" altLang="zh-CN" sz="2000" dirty="0" err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/components/</a:t>
            </a:r>
            <a:r>
              <a:rPr lang="en-US" altLang="zh-CN" sz="2000" dirty="0" err="1">
                <a:solidFill>
                  <a:schemeClr val="tx2">
                    <a:lumMod val="75000"/>
                  </a:schemeClr>
                </a:solidFill>
              </a:rPr>
              <a:t>StationPicker.tsx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）</a:t>
            </a:r>
          </a:p>
          <a:p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日期选择限制（当前起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30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天内）：部分实现（当前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14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天限制，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`frontend/</a:t>
            </a:r>
            <a:r>
              <a:rPr lang="en-US" altLang="zh-CN" sz="2000" dirty="0" err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/components/CalendarPopover.tsx:41-60,106-120`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）</a:t>
            </a:r>
          </a:p>
          <a:p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多条件筛选（车次类型、时间段、席别等）：部分实现（类型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席别可筛；时间段未见，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`frontend/</a:t>
            </a:r>
            <a:r>
              <a:rPr lang="en-US" altLang="zh-CN" sz="2000" dirty="0" err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/pages/</a:t>
            </a:r>
            <a:r>
              <a:rPr lang="en-US" altLang="zh-CN" sz="2000" dirty="0" err="1">
                <a:solidFill>
                  <a:schemeClr val="tx2">
                    <a:lumMod val="75000"/>
                  </a:schemeClr>
                </a:solidFill>
              </a:rPr>
              <a:t>TrainsPageContainer.tsx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）</a:t>
            </a:r>
          </a:p>
          <a:p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车次信息实时展示与排序：部分实现（展示有；排序未见，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`frontend/</a:t>
            </a:r>
            <a:r>
              <a:rPr lang="en-US" altLang="zh-CN" sz="2000" dirty="0" err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/components/</a:t>
            </a:r>
            <a:r>
              <a:rPr lang="en-US" altLang="zh-CN" sz="2000" dirty="0" err="1">
                <a:solidFill>
                  <a:schemeClr val="tx2">
                    <a:lumMod val="75000"/>
                  </a:schemeClr>
                </a:solidFill>
              </a:rPr>
              <a:t>TrainListTable.tsx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）</a:t>
            </a:r>
          </a:p>
          <a:p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余票实时查询与更新：部分实现（静态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推断，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`backend/</a:t>
            </a:r>
            <a:r>
              <a:rPr lang="en-US" altLang="zh-CN" sz="2000" dirty="0" err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/controllers/trainController.js`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）</a:t>
            </a:r>
          </a:p>
        </p:txBody>
      </p:sp>
      <p:sp>
        <p:nvSpPr>
          <p:cNvPr id="14" name="矩形 13"/>
          <p:cNvSpPr/>
          <p:nvPr/>
        </p:nvSpPr>
        <p:spPr>
          <a:xfrm>
            <a:off x="1179690" y="963297"/>
            <a:ext cx="1845738" cy="4199253"/>
          </a:xfrm>
          <a:prstGeom prst="rect">
            <a:avLst/>
          </a:prstGeom>
          <a:solidFill>
            <a:srgbClr val="596784"/>
          </a:solid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TextBox 48"/>
          <p:cNvSpPr txBox="1"/>
          <p:nvPr/>
        </p:nvSpPr>
        <p:spPr>
          <a:xfrm>
            <a:off x="1179690" y="3095904"/>
            <a:ext cx="1845739" cy="20818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15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1</a:t>
            </a:r>
            <a:endParaRPr lang="zh-CN" altLang="en-US" sz="11500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1059276" y="2715130"/>
            <a:ext cx="495300" cy="495300"/>
          </a:xfrm>
          <a:prstGeom prst="rect">
            <a:avLst/>
          </a:prstGeom>
          <a:solidFill>
            <a:srgbClr val="FFB407"/>
          </a:solid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87979" y="4756150"/>
            <a:ext cx="640960" cy="640960"/>
          </a:xfrm>
          <a:prstGeom prst="rect">
            <a:avLst/>
          </a:prstGeom>
          <a:noFill/>
          <a:ln w="19050">
            <a:solidFill>
              <a:srgbClr val="FFB4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664409" y="5631308"/>
            <a:ext cx="217042" cy="217042"/>
          </a:xfrm>
          <a:prstGeom prst="rect">
            <a:avLst/>
          </a:prstGeom>
          <a:solidFill>
            <a:srgbClr val="FFB407"/>
          </a:solid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239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flip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14" grpId="0" animBg="1"/>
      <p:bldP spid="16" grpId="0"/>
      <p:bldP spid="17" grpId="0" animBg="1"/>
      <p:bldP spid="18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4CDA52-94A5-7048-2FDC-0DB9DC37ADAC}"/>
              </a:ext>
            </a:extLst>
          </p:cNvPr>
          <p:cNvSpPr txBox="1"/>
          <p:nvPr/>
        </p:nvSpPr>
        <p:spPr>
          <a:xfrm>
            <a:off x="407380" y="223097"/>
            <a:ext cx="54006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模板 </a:t>
            </a:r>
            <a:r>
              <a:rPr lang="en-US" altLang="zh-CN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noFill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759625" y="553591"/>
            <a:ext cx="7252685" cy="7944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400" b="1" dirty="0">
                <a:solidFill>
                  <a:srgbClr val="554B4F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场景与需求树（完成度标注）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759624" y="1318022"/>
            <a:ext cx="7252685" cy="55399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非功能性需求</a:t>
            </a:r>
          </a:p>
          <a:p>
            <a:endParaRPr lang="zh-CN" alt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性能（首屏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&lt;3s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、查询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&lt;2s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、并发≥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100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、索引优化）：未验证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未实现（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SQLite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未见索引）</a:t>
            </a:r>
          </a:p>
          <a:p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安全（密码哈希、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HTTPS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、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SQL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注入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/XSS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、输入验证、失败次数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/IP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限制）：</a:t>
            </a:r>
          </a:p>
          <a:p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密码哈希：部分实现（采用 </a:t>
            </a:r>
            <a:r>
              <a:rPr lang="en-US" altLang="zh-CN" sz="2000" dirty="0" err="1">
                <a:solidFill>
                  <a:schemeClr val="tx2">
                    <a:lumMod val="75000"/>
                  </a:schemeClr>
                </a:solidFill>
              </a:rPr>
              <a:t>bcrypt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，强于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MD5/SHA256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但与规范不一致，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`backend/</a:t>
            </a:r>
            <a:r>
              <a:rPr lang="en-US" altLang="zh-CN" sz="2000" dirty="0" err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/services/registrationDbService.js`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）</a:t>
            </a:r>
          </a:p>
          <a:p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- HTTPS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：未实现（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`backend/</a:t>
            </a:r>
            <a:r>
              <a:rPr lang="en-US" altLang="zh-CN" sz="2000" dirty="0" err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/app.js` 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未启用）</a:t>
            </a:r>
          </a:p>
          <a:p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- SQL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注入防护：已实现（参数化查询，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`backend/</a:t>
            </a:r>
            <a:r>
              <a:rPr lang="en-US" altLang="zh-CN" sz="2000" dirty="0" err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/services/dbService.js`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）</a:t>
            </a:r>
          </a:p>
          <a:p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- XSS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防护：部分实现（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helmet 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安全头、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React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默认转义；未见输入清洗，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`backend/</a:t>
            </a:r>
            <a:r>
              <a:rPr lang="en-US" altLang="zh-CN" sz="2000" dirty="0" err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/app.js`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）</a:t>
            </a:r>
          </a:p>
          <a:p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输入验证与过滤：部分实现（手写校验为主，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`backend/</a:t>
            </a:r>
            <a:r>
              <a:rPr lang="en-US" altLang="zh-CN" sz="2000" dirty="0" err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/controllers/registerController.js`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）</a:t>
            </a:r>
          </a:p>
          <a:p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登录失败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/IP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限制：未实现</a:t>
            </a:r>
          </a:p>
          <a:p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可用性（界面清晰、错误提示、浏览器支持、确认机制）：部分实现（</a:t>
            </a:r>
            <a:r>
              <a:rPr lang="en-US" altLang="zh-CN" sz="2000" dirty="0">
                <a:solidFill>
                  <a:schemeClr val="tx2">
                    <a:lumMod val="75000"/>
                  </a:schemeClr>
                </a:solidFill>
              </a:rPr>
              <a:t>UI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</a:rPr>
              <a:t>与提示存在；跨浏览器与确认机制未验证）</a:t>
            </a:r>
          </a:p>
        </p:txBody>
      </p:sp>
      <p:sp>
        <p:nvSpPr>
          <p:cNvPr id="14" name="矩形 13"/>
          <p:cNvSpPr/>
          <p:nvPr/>
        </p:nvSpPr>
        <p:spPr>
          <a:xfrm>
            <a:off x="1179690" y="963297"/>
            <a:ext cx="1845738" cy="4199253"/>
          </a:xfrm>
          <a:prstGeom prst="rect">
            <a:avLst/>
          </a:prstGeom>
          <a:solidFill>
            <a:srgbClr val="596784"/>
          </a:solid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TextBox 48"/>
          <p:cNvSpPr txBox="1"/>
          <p:nvPr/>
        </p:nvSpPr>
        <p:spPr>
          <a:xfrm>
            <a:off x="1179690" y="3095904"/>
            <a:ext cx="1845739" cy="20818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15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1</a:t>
            </a:r>
            <a:endParaRPr lang="zh-CN" altLang="en-US" sz="11500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1059276" y="2715130"/>
            <a:ext cx="495300" cy="495300"/>
          </a:xfrm>
          <a:prstGeom prst="rect">
            <a:avLst/>
          </a:prstGeom>
          <a:solidFill>
            <a:srgbClr val="FFB407"/>
          </a:solid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87979" y="4756150"/>
            <a:ext cx="640960" cy="640960"/>
          </a:xfrm>
          <a:prstGeom prst="rect">
            <a:avLst/>
          </a:prstGeom>
          <a:noFill/>
          <a:ln w="19050">
            <a:solidFill>
              <a:srgbClr val="FFB4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664409" y="5631308"/>
            <a:ext cx="217042" cy="217042"/>
          </a:xfrm>
          <a:prstGeom prst="rect">
            <a:avLst/>
          </a:prstGeom>
          <a:solidFill>
            <a:srgbClr val="FFB407"/>
          </a:solid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93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flip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14" grpId="0" animBg="1"/>
      <p:bldP spid="16" grpId="0"/>
      <p:bldP spid="17" grpId="0" animBg="1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椭圆 80"/>
          <p:cNvSpPr/>
          <p:nvPr/>
        </p:nvSpPr>
        <p:spPr>
          <a:xfrm>
            <a:off x="498930" y="1387121"/>
            <a:ext cx="576472" cy="576785"/>
          </a:xfrm>
          <a:prstGeom prst="ellipse">
            <a:avLst/>
          </a:prstGeom>
          <a:solidFill>
            <a:srgbClr val="596784"/>
          </a:solid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en-US" altLang="zh-CN" sz="2400" dirty="0">
                <a:latin typeface="Impact MT Std" pitchFamily="34" charset="0"/>
                <a:ea typeface="微软雅黑" pitchFamily="34" charset="-122"/>
              </a:rPr>
              <a:t>1</a:t>
            </a:r>
            <a:endParaRPr lang="zh-CN" altLang="en-US" sz="2400" dirty="0">
              <a:latin typeface="Impact MT Std" pitchFamily="34" charset="0"/>
              <a:ea typeface="微软雅黑" pitchFamily="34" charset="-122"/>
            </a:endParaRPr>
          </a:p>
        </p:txBody>
      </p:sp>
      <p:sp>
        <p:nvSpPr>
          <p:cNvPr id="84" name="椭圆 83"/>
          <p:cNvSpPr/>
          <p:nvPr/>
        </p:nvSpPr>
        <p:spPr>
          <a:xfrm>
            <a:off x="484708" y="2253993"/>
            <a:ext cx="576472" cy="576785"/>
          </a:xfrm>
          <a:prstGeom prst="ellipse">
            <a:avLst/>
          </a:prstGeom>
          <a:solidFill>
            <a:srgbClr val="FFB407"/>
          </a:solid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en-US" altLang="zh-CN" sz="2400" dirty="0">
                <a:latin typeface="Impact MT Std" pitchFamily="34" charset="0"/>
                <a:ea typeface="微软雅黑" pitchFamily="34" charset="-122"/>
              </a:rPr>
              <a:t>2</a:t>
            </a:r>
            <a:endParaRPr lang="zh-CN" altLang="en-US" sz="2400" dirty="0">
              <a:latin typeface="Impact MT Std" pitchFamily="34" charset="0"/>
              <a:ea typeface="微软雅黑" pitchFamily="34" charset="-122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498930" y="3140607"/>
            <a:ext cx="576472" cy="576785"/>
          </a:xfrm>
          <a:prstGeom prst="ellipse">
            <a:avLst/>
          </a:prstGeom>
          <a:solidFill>
            <a:srgbClr val="596784"/>
          </a:solid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en-US" altLang="zh-CN" sz="2400" dirty="0">
                <a:latin typeface="Impact MT Std" pitchFamily="34" charset="0"/>
                <a:ea typeface="微软雅黑" pitchFamily="34" charset="-122"/>
              </a:rPr>
              <a:t>3</a:t>
            </a:r>
            <a:endParaRPr lang="zh-CN" altLang="en-US" sz="2400" dirty="0">
              <a:latin typeface="Impact MT Std" pitchFamily="34" charset="0"/>
              <a:ea typeface="微软雅黑" pitchFamily="34" charset="-122"/>
            </a:endParaRPr>
          </a:p>
        </p:txBody>
      </p:sp>
      <p:sp>
        <p:nvSpPr>
          <p:cNvPr id="90" name="椭圆 89"/>
          <p:cNvSpPr/>
          <p:nvPr/>
        </p:nvSpPr>
        <p:spPr>
          <a:xfrm>
            <a:off x="498930" y="3996278"/>
            <a:ext cx="576472" cy="576785"/>
          </a:xfrm>
          <a:prstGeom prst="ellipse">
            <a:avLst/>
          </a:prstGeom>
          <a:solidFill>
            <a:srgbClr val="FFB407"/>
          </a:solid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en-US" altLang="zh-CN" sz="2400" dirty="0">
                <a:latin typeface="Impact MT Std" pitchFamily="34" charset="0"/>
                <a:ea typeface="微软雅黑" pitchFamily="34" charset="-122"/>
              </a:rPr>
              <a:t>4</a:t>
            </a:r>
            <a:endParaRPr lang="zh-CN" altLang="en-US" sz="2400" dirty="0">
              <a:latin typeface="Impact MT Std" pitchFamily="34" charset="0"/>
              <a:ea typeface="微软雅黑" pitchFamily="34" charset="-122"/>
            </a:endParaRPr>
          </a:p>
        </p:txBody>
      </p:sp>
      <p:sp>
        <p:nvSpPr>
          <p:cNvPr id="93" name="椭圆 92"/>
          <p:cNvSpPr/>
          <p:nvPr/>
        </p:nvSpPr>
        <p:spPr>
          <a:xfrm>
            <a:off x="484708" y="4894093"/>
            <a:ext cx="576472" cy="576785"/>
          </a:xfrm>
          <a:prstGeom prst="ellipse">
            <a:avLst/>
          </a:prstGeom>
          <a:solidFill>
            <a:srgbClr val="596784"/>
          </a:solidFill>
          <a:ln>
            <a:noFill/>
          </a:ln>
          <a:effectLst>
            <a:outerShdw blurRad="2540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en-US" altLang="zh-CN" sz="2400" dirty="0">
                <a:latin typeface="Impact MT Std" pitchFamily="34" charset="0"/>
                <a:ea typeface="微软雅黑" pitchFamily="34" charset="-122"/>
              </a:rPr>
              <a:t>5</a:t>
            </a:r>
            <a:endParaRPr lang="zh-CN" altLang="en-US" sz="2400" dirty="0">
              <a:latin typeface="Impact MT Std" pitchFamily="34" charset="0"/>
              <a:ea typeface="微软雅黑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394446" y="0"/>
            <a:ext cx="1729006" cy="994611"/>
            <a:chOff x="394446" y="0"/>
            <a:chExt cx="1729006" cy="994611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C9FE3F12-EF2B-4C2B-8DA1-3D9B6D947A7C}"/>
                </a:ext>
              </a:extLst>
            </p:cNvPr>
            <p:cNvSpPr txBox="1"/>
            <p:nvPr/>
          </p:nvSpPr>
          <p:spPr>
            <a:xfrm>
              <a:off x="1220641" y="165104"/>
              <a:ext cx="902811" cy="597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lnSpc>
                  <a:spcPct val="130000"/>
                </a:lnSpc>
                <a:defRPr/>
              </a:pPr>
              <a:r>
                <a:rPr lang="zh-CN" altLang="en-US" sz="2800" b="1" dirty="0">
                  <a:solidFill>
                    <a:srgbClr val="554B4F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首页</a:t>
              </a: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394446" y="0"/>
              <a:ext cx="666734" cy="994611"/>
              <a:chOff x="514366" y="0"/>
              <a:chExt cx="666734" cy="994611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514366" y="0"/>
                <a:ext cx="666734" cy="994611"/>
              </a:xfrm>
              <a:prstGeom prst="rect">
                <a:avLst/>
              </a:prstGeom>
              <a:solidFill>
                <a:srgbClr val="5967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" name="TextBox 48"/>
              <p:cNvSpPr txBox="1"/>
              <p:nvPr/>
            </p:nvSpPr>
            <p:spPr>
              <a:xfrm>
                <a:off x="514366" y="97195"/>
                <a:ext cx="666734" cy="800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4000" dirty="0">
                    <a:solidFill>
                      <a:schemeClr val="bg1"/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  <a:cs typeface="+mn-ea"/>
                    <a:sym typeface="+mn-lt"/>
                  </a:rPr>
                  <a:t>1</a:t>
                </a:r>
                <a:endParaRPr lang="zh-CN" altLang="en-US" sz="40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C2010E4-5243-424E-58CD-D78BC47FDB3C}"/>
              </a:ext>
            </a:extLst>
          </p:cNvPr>
          <p:cNvSpPr txBox="1"/>
          <p:nvPr/>
        </p:nvSpPr>
        <p:spPr>
          <a:xfrm>
            <a:off x="1220639" y="1438865"/>
            <a:ext cx="230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路由入口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67EA4A0-4311-607C-6F6B-A957156144D5}"/>
              </a:ext>
            </a:extLst>
          </p:cNvPr>
          <p:cNvSpPr txBox="1"/>
          <p:nvPr/>
        </p:nvSpPr>
        <p:spPr>
          <a:xfrm>
            <a:off x="1220638" y="2333631"/>
            <a:ext cx="2309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轮播与导航</a:t>
            </a:r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4074006-3DD7-6C1C-E71E-668956911C8C}"/>
              </a:ext>
            </a:extLst>
          </p:cNvPr>
          <p:cNvSpPr txBox="1"/>
          <p:nvPr/>
        </p:nvSpPr>
        <p:spPr>
          <a:xfrm>
            <a:off x="1220638" y="3244333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快速查询表单与校验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803FE1-2A33-B604-22AA-AD796E8BB8F4}"/>
              </a:ext>
            </a:extLst>
          </p:cNvPr>
          <p:cNvSpPr txBox="1"/>
          <p:nvPr/>
        </p:nvSpPr>
        <p:spPr>
          <a:xfrm>
            <a:off x="1220638" y="4044724"/>
            <a:ext cx="288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查询跳转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C2F81E-B5FD-F06D-61A7-42E906DBD6E0}"/>
              </a:ext>
            </a:extLst>
          </p:cNvPr>
          <p:cNvSpPr txBox="1"/>
          <p:nvPr/>
        </p:nvSpPr>
        <p:spPr>
          <a:xfrm>
            <a:off x="1220638" y="4923963"/>
            <a:ext cx="230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后端首页接口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3A8CAFA-D77C-AD20-59B6-513C35F139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503" y="629708"/>
            <a:ext cx="7574057" cy="470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1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4" grpId="0" animBg="1"/>
      <p:bldP spid="87" grpId="0" animBg="1"/>
      <p:bldP spid="90" grpId="0" animBg="1"/>
      <p:bldP spid="9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E03546B-9EEC-4495-8086-6640805AE27D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RESENTATION_TITLE" val="转正述职PPT模板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wQUAAIACADCu6ZKDmokTmIEAAAFEQAAHQAAAHVuaXZlcnNhbC9jb21tb25fbWVzc2FnZXMubG5nrVhtb9s2EP5eoP+BEFBgA7a0HdCiGBIHtMTYRGTJleg42TAIjMTYRCgx1Yvb7NN+zX7YfsmOlJ3EfYGkJIBtmJTvuePdPXdHHx5/yRXaiLKSujhy3h68cZAoUp3JYnXkLNjJrx8cVNW8yLjShThyCu2g49HLF4eKF6uGrwR8f/kCocNcVBUsq5FZ3a+RzI6c+Thxw9kcBxeJH07CZEwnzsjV+Q0vbpGvV/qn395/+PL23fufD19v5frAxDPs+/tAyCK9e9MDKGBR6CeARvwkIOfMGZnPYXLhgvk0IM5o+2WY9DwiZ87IfHbKLaKIBCyJfeqRhMZJEDLrC58w4jmjC92gNd8IVGu0keIzqtcC4ljLUqBKycw+SDVsFI3oUuaFM0yDJCIxi6jLaBg4o1iX5e0vFpY39VqXoK5Cmaz4pRKZ1QkZY5/flKIC1byGjELwqtcSfqlzLouDTtURXtJgkrAw9OOEBN5uxxmRIkNeyY2agSgRjkkEACWvRPkI2cRmmRVHWKlhCFM6mfrwZsaEqVytFbzroXbMCcRgLoouKcgREkF2xfEyjDzjNFCFOLrhVfVZl9lefjwMVBcwDdwQUtBlD8CZwdgBQ4wl1I2yFGndBTYjcYwnJBmH55DIwLtwiER4CnQ7HSJxQWKgCIm7ZAJ8RifYJLyh2C7/d/xKuUlndYt4moKccd9G6qaCHeNSYIFlWnUwTE1MPi4gbBT7P6BxiwretauV3Aiwo8xE2akIKotLPJNFHxf0j+QEU594CaSVFy4TZkue0ZjzW1ToGvFsw4tUoEuR8gZy/RaeZTKzz0ycrf5Pjfwb8XpbVV5tC1LgkfNXQ+3Zq2HfMaupwKa6FvlN3aXaOGxr/mOsMDn9QxP6HP1x+mOXBDii4fNEppJ5o9qq++T43Fk2NEadRjzRU/2j9dyWxG1tHVMoWGOp+0sQ6Kamf0ADVP2laHACiuZtiYYaTourATqDcAsQaPRYjDNw1Z4JZ+DCAfJLMo4pg9loKS4rWXeOHZaNbYC+H9oU5jwlanFPxktxpWHCUYJv2ukDupCNdGdAHww3e62CUeaDyQEArtrkAUglc7A/64G5mJGdB9oCv3eSpW5UZsmr5LUt8uDbJhffjk1Xpc7truLVLnnbJnP8FCvaw0Wt0vmA9n/Hv97xeUC/x0cpJjhyp4mLA5eYQd9wVfUUAgoYV/gsTnw8NuLAhZzX6Rqa6ZVuiqwnUDure+QEA9j2zLHgZbr+759/e2J8ZUm7i7a7vw8CAWKbKkjuwP4MdC2qv7pAGB7vy9lFH6nt3WYn1/Oqwyhk4bPcIXjbWnKdw9ZBt15I8m3QMGPYnc6AB7FNe92UMLoNQZjh6BRqmZ3CndGMl9dQCJnWahCKdbVJwHqY9vvrZVMrWYghsk9rJebAjM4T7Hn2rg3kUzK9bntmBjeKdHvpVnDp7gvmTnEAdfYrPJHJeiCgbU27KgREb9f3NN9826nuVpX9w+Lw9YP/L/4HUEsDBBQAAgAIAMK7pkoIfgsjKQMAAIYMAAAnAAAAdW5pdmVyc2FsL2ZsYXNoX3B1Ymxpc2hpbmdfc2V0dGluZ3MueG1s1VfdbtowFL7nKSxPvSxpO7p2KKGqCmjVWkCFbe1VZWJDrDp2FttQerWn2YPtSXYcAwW169IfpE0IEZ+f7/yfmPDoNhVownLNlYzwbnUHIyZjRbkcR/jLoL19iJE2RFIilGQRlgqjo0YlzOxQcJ30mTEgqhHASF3PTIQTY7J6EEyn0yrXWe64SlgD+LoaqzTIcqaZNCwPMkFm8GNmGdN4jlACAL6pknO1RqWCUOiRzhW1giFOwXPJXVBEtAXRCQ682JDEN+NcWUlPlFA5ysfDCL87PHafhYyHavKUSZcT3QCiI5s6oZQ7L4jo8zuGEsbHCbh7UMNoyqlJIrxXcyggHTxEKbB96MShnCjIgTRz+JQZQokh/ujtGXZr9ILgSXQmScrjAXCQiz/CzcH1p6te6+LstPP5etDtng1Oe96JQidYxwmDdUMhOKRsHrOlnZAYQ+IE/AadERGahcEqaSE2UnLNOXdGQyUg94UWtFE6ZLRDUrZSjf4Nl22Q3MVoBIGIWYSPc04ERtwQweOlsrZDbbgpqt5elUSABe3J0Hkf35v32YkTkmu26taCo13O48Y3ZQVFM2WR4DcMGYUgfpvCU8LQanHQKFdpQYX2MUgLDhYnnE0ZPSpyOgf8k6ErMJFa0IRezQQz3sJ3y+/QkI1UDriMTKCzgc61x68+CzgjWt+DkoWPW/2z02br+rTTbF1uuQAJnRAZPxMcCs7SzGwEn8yQVGahB+mIidWsKArltOCVia368jJonlrhy/zWxViB3mBJNmPlOYX5qwelzSZkUgyiG64CGkaQQ0k8JjBiWBdcWlYWMCYSKSlmiMSw1rQb6wlXVgPFD7CH1i/30OsjLovTGFYbWMwpy0tB7uzuva/tfzg4/FivBr9+/Nx+Umm+8HuCOHN+4588ufKXa//hNgwDt6UfX9omt//mzu5dtL6WyWundTkoVdJWvxRct4xU93MZqQv/kumtvGBKuQBLaeyHDNaS4Ck3jL5li72gTV71bvc9tpk22WDMrxmN/yZkf1peE9fuhWHw6MXVcVIueQqJcCtxedtt7Nd24Kb5KKtSAbT1/w6Nym9QSwMEFAACAAgAwrumSmvhO+C8AgAAWgoAACEAAAB1bml2ZXJzYWwvZmxhc2hfc2tpbl9zZXR0aW5ncy54bWyVVm1P2zAQ/r5fUXXfCXstk0wlKJ2ExAYaiO9Ock2sOnZkO2X99/MrsdukzXJCwnfP4zvfGyC5JWz5YTZDBadcPINShFXSaIJuRsrred4pxdlFwZkCpi4YFw2m8+XHn/ZDmUWeY/EdiKmcDS6gd7Ow3xSK9/FtYWSMUPCmxWz/wCt+keNiWwnesfJsaPW+BUEJ22rk5Y/Faj3qgBKp7hU0SUzrKyPTKK0AKcGE9H1t5CyL4hxo8HRpv4mc3tXp1x/QdkQSZWk3n4yM0VpcQZrkqxsj43imb0+rsjBymqDgr9LQL5+NjEIp3oNIL7/7amSUwduu/Z8eaQWvTEJTzukivnMox6UePxPVpZGzBPMg4+hsFXx67FvvIpD/NZ57ZMZVcPpk8nqwEEzRcwpLJTpAWTg5m6z522On9HzAcoOp1IBY1YOedNBPuJPhmlTX4/7AG2FlBPKKHvHKadfAysUbAVN9j1+tbu2qiON710UBCth5ZRRhr+yRv3Vaj5CRskc+U1LCI6P7I/ihxXFCiW+xL+bp7GsrMKyPIV/hFKzG04MZXBm59oqAaXgJS7MO9LLGinD2QhowxUOZNbnIsqPQEMM7UlnGL4PL9/ZNEmUHBt9ww+2FFFEUhrrOhqp3dRy5OaY96WuaNqX709A/0Z1nSm/y6zlWChd1o18r5zPP06OincyzYYZPDoh7tuERx/oeIzVYbEG8cE6numFcgZx6PXcDNgZHWZQDlA0nGflLhrLPuiYHsdZFIxCaJ9U5XE2qmuof9UrgDcpg9GUZsTqqqvV9DJP35owUvgUAi6IODeAOztJ0VBEKOwgLIFLYF489DUndo2PtdqMeYKPiPeE1Bx0ZAaKW9Puib5UYlxoGCK86rmGGs0xoe4VzaZ+WzH9Yxf0YJcs57DTTfLF7p/DNlNys7cc51ErzP+U/UEsDBBQAAgAIAMK7pkoqlg9n/gIAAJcLAAAmAAAAdW5pdmVyc2FsL2h0bWxfcHVibGlzaGluZ19zZXR0aW5ncy54bWzNlm9PGjEYwN/zKZouvpRT56YjdxgjGIlOiLBNX5lyLVxjr721PfB8tU+zD7ZPsqdXQIiOnUaWhRDo0z6/51/7tOHRfSrQhGnDlYzwbn0HIyZjRbkcR/jL4HT7ECNjiaREKMkiLBVGR81amOVDwU3SZ9bCUoMAI00jsxFOrM0aQTCdTuvcZNrNKpFb4Jt6rNIg08wwaZkOMkEK+LFFxgyeESoA4JsqOVNr1moIhZ70WdFcMMQpeC65C4qIM5sKHPhVQxLfjbXKJT1RQmmkx8MIvzs8dp/5Gk9q8ZRJlxLTBKET2wahlDsniOjzB4YSxscJeHuwj9GUU5tEeG/fUWB18JRSsn3kxFFOFKRA2hk+ZZZQYokfenuW3VszF3gRLSRJeTyAGeTCj3BrcHt202tfXXQuz28H3e7FoNPzTpQ6wSonDFYNheCQynXMFnZCYi2JE/AbdEZEGBYGy6L5spGSK865MRoqAakvtTAagaeiiPCx5kRgxC0RPF7MWqLHzJ5yATE43d36SFr8CPTxxgnRhi0bms8Yl8W4+U3lgqJC5UjwO4asQhBRnsK/hKHldKORVmkpFcRYZASnDE04mzJ6VGZpBvyToRswkeagCZsvE8x6C99z/oCGbKQ0cBmZwFYFOTeeX38ROCPGPELJ3Met/kWn1b7tXLba11suQEInRMYvhEMJWZrZjfBJgaSycz1IR0xyw8qiUE7LuSqx1V9fBsPTXPgyv3UxltAbLMlmrLykMH/1oLLZhEzKg+gOV4mGI8ihJJ4JEzEcdy5zVhUYE4mUFAUiMTQq4471hKvcgMQfYI82r/fQ6yMuy9EYbg6wqCnTlZA7u3vv9z98PDj81KgHv3783F6rNGvhPUGcOd/DT9Y28UUjf9oNw8D1zufbsNX5v+rCvav21yqZumxfDyoVqd2vhOtWWdU9r7Lqyl8bvaUro5IL0GbG/thAoxE85ZbRt9w0ryj8+vvXb4s3KvwGo1i7ff/fIPxo8dxaeV+FwbMPwBrIVx/TzdpvUEsDBBQAAgAIAMK7pko7+1NPnQEAACQGAAAfAAAAdW5pdmVyc2FsL2h0bWxfc2tpbl9zZXR0aW5ncy5qc42UTW+DMAyG7/0VKLtOVffZbbdq7aRJPUxab9MOgboUNcRRCKys6n8fTr8IhLXxhbw8eh0b4k0vqBaLWPASbOyz3X+4e6sBaUbncO3qokNPSWdKQwbScJOgnCUpiEQCa5DFweEob0+Ez59J6x2WnyKZQ1bzY0hvFlxkdVx5LLRHyzxa4dF+PNral/jXqWxf1a6iWrfD3BiU/QilqVrVl6hTbhl29WZXvcAGjAXoM+iCR+CYDu3qIk+OD0OKOhdhqrgspxhjP+TRKtaYy3lX/mWpQFcffLUDBs/D14ljJ5LMvBtIm4knTxTdJP1UGezzPk4ovLDgIYia78Cuf1DHuF1Qgy6SLDEHenRDUacVj6HVpacRhYvJyqvVzSFFmzOwNjvi7pbCIQQvQbesxvcUDogqVxd8QKUxpo600HbPj6hAPk9kvE89oPBydFiy7ereqVB7/DFzrhA2rtDSd/vSrslxwbU33pubNdJOfWmFT5Q+ET2JlQ8sjqJzHNMcJLT/Chg3hkfLtJoP1Wys+sD1CvQMUVTn/z4zWpupets/UEsDBBQAAgAIAMK7pko9PC/RwQAAAOUBAAAaAAAAdW5pdmVyc2FsL2kxOG5fcHJlc2V0cy54bWydkbEKwjAQhvc+RbjdxG6lJHUT3Bx0lpqmGmkvJZdaH9+UinSRgEMg//F9PyQnd6++Y0/jyTpUkPMtMIPaNRZvCs6n/aYARqHGpu4cGgXogO2qTNq8wKM3ZAKxWIGk4B7CUAoxTRO3NPjYQK4bQywmrl0v4ukditkUw6LC4pb2L/szgyrLGJPX0XbhgFW8x7QgjLxWMDsXjdxi60D8AhqTAEyqwVACaH0CeAwJwI8rQIrvm+ekRwrxo2KQYrWeKnsDUEsDBBQAAgAIAMK7pkoOFDO8fAAAAH0AAAAcAAAAdW5pdmVyc2FsL2xvY2FsX3NldHRpbmdzLnhtbLOxr8jNUShLLSrOzM+zVTLUM1BSSM1Lzk/JzEu3VQoNcdO1UFIoLknMS0nMyc9LtVXKy1dSsLfjssnJT07MCU4tKQEqLFYoyEmsTC0KSc0FMkpS/RJzgSqf7ZnyfMmuZ9Pan6/Yr6CRnF9Qqamgq+ALNDotMzVFSd+OCwB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wrumSq0N974ZCQAACyUAACkAAAB1bml2ZXJzYWwvc2tpbl9jdXN0b21pemF0aW9uX3NldHRpbmdzLnhtbLVa627juBX+36cgHCywBYr4Il8Ljwpd6EQYR/ZammSmRWEoNhMLkUVXoj2ThX/0X1+g6BMUi/5pH2BRoO9SoLt9jB5Ski0psiPNTM1JMDrkd87huZJyhuGT62vbkNG1+73DXOpbhDHXfwzlXyA0XFCPBtOAhIQJQpaEfGdN3tT+8/cf/vuPHxvNGgqZ4y+dYPmm9uB4IalFkASEXJi43zJG/csF9Rnx2aVPg7Xj1dDO8bbAaiQ+tfrrQLojQQXYg7MgeWE9nY9XURlJA42PQsyCrjeO/zymj/Ty3lk8PQZ06y8PSKnNRyFy9bwhgef6T2U25LkhMxhZFygn9fgogdqA+0Jy1K2L+TgP9Jx74pU2ew6WF1geuXNDl6WQapuPQuTGeSRFlj8jDBwGMoq8hfk4g2HkEzusxiofxas955kEVdWim+2mYhBtAvrIrVwEaw34OA/zqLOEvD9g+hof5zF8c1xcmT1lDKa3+EjWDeupoiLqTj1feCJGd66/pB8N/4HGwKTgaHw2lBsoUgD1e0pf78MTxEoL9dq4hftIxx0N5gaSPpA0mNNbTW1Yz7GI+AZkAUWmmOuwnpl9CTD8kATM8JfkkyxlV6ensju4CsD8sC6Uu20+9onUvd7mA7WbnV4H71uKJEldpHX0pt7Y93qDntJEuNHuNKS92m9JLQk1O53moLtv9lodCZ5Ggy5waeNBF7V77XZL37dwC9BIUVS9pe170qDZVEAa7g+0/Wik9hoN1Gw2pba+73SlkdpAsFoCHorU5waUdEmVuntFVZp9CY20kTpq77GOu1oH9Vu422js26oqNRpH4x53lzbXkVp6O4k5X2FY6ILC2WO0ZYNruNgGASy2yRqinBF074TEFP3up3/++ee//vjTX/7089/+hb5d0M3zL6NIBgxvpAnk0DEz1ENq8OYpF/Aa1sVMJoPSTblkS5UvoviJd1cGKYp7BVy6qcoXPfEpC4tlQUzDOAc60VbLqHnsq/JFY9DT8FlBBY1VvsB9PsrDkkYnX0Q9tRQy1VpBUfGpgDuKfN0iJ5qrfKE0+TgHzXdX+aKv8HEek2uvoGOPj9dBol3IFxIvAa2zy180WPkiKplnUfkOW8Z6RS22jKNf9FjQsMFHKdChyZbxUmw2sX89tzB+zNeS4RqkgHPTxSUmCZZTda5NbqaK+WE+nlxN5qpxVZO1KCsRT8tvW93+p2anC5UrxpXkZN0o43GWFxLMOo1yvEx7NhnPgSEez0383q7J/Hdl6OSdPTZMXJPj/1RmMJ3h25rMf5eBvpvNsGnPrbGh47lhzc2JLewyxjbWa/IHukUrZ0cQo2jnko+IrQiC8uwGBIWeuxQTvGS7/paUkKdPbhTDnM+wZc8MzTYmZk22aBA8/0pwdrZsBcGzckK0dEPn3iNLIRZCRMzz8gLSxd0QwT+2cmElXTuuf1lG+ky5M8yruT2ZjK05NvWEUpOxv0R64HBJ1RnNFAvPgEcAbTn4PPhcRJ/ggBTPq8zk2ri6HsOPzRW5dh9XHvywz9BmisElU+KXAELg4BlEnWXdTWY6tyEIRA7aOGH4kQbLTNCkXVeCt2FqEwhNzU7xtzmbhDc43vUXEDpkwUrwu8GWpVzhuTp5DzEOuTmpCJq8hZR8WxH0AVuQQ9gqATOVW+NK4RnB0zBJkCQHFw6Pd+8ZOYsF4Lg1dy7dhkDhFoY0EdkYXlaWZOHv3oEjDWV8ItsjxmBs8fTo7gioEiyhzZWQBWVIwzqPru/eGb+djxRjjPU5hJs+uZvbokpyoWvnGfmUIWe5c/wFnG/JwtlCJjzD3NJdijnueaHCH7bu98hhcf35Ji5dpo7ff/MZKmUKXoFmcF4GYXBM2bDXpHOzxTv4TEV4rJ/UoowBPlsFS8OmMjMmX8dFobveelGV/hqOOihX1Vmv6vHl9irvtv+DMlZUglUDKprq0kogDJ2Ytxxonl4loGGOQNw0qudQ8PkttRIDcxLzMCn6Aja3YLmMIrdg0Wos7rBqGTYctu7IPb99lACLXI28Vuxvfkf0CFzSD6l6Tx4onJc84uyigwz0LuH+Ml5OHZUyrcU27DEobgLPxyiogKvnrvkdqhzbdzc4MUXUDTL7uaNbbymy23OfREcAO2/X5OU57CGga0H1nDCJ66gp/eYLFYm2OIvkTqsdIA4JWtpXqfz8Io9ZWJlp13NNMTXMbxQ8n73yOMgObpOxbc3Hiso5QJqsHbZYQRd+4Pe88ryiG4GORwrwizdvESdYrP79xx/Ks8npE1FRTP11VT6Q/Lxq4gO/35mUkfD3JfjYipqFioeSwPhClUDL369sAwL0q1xZnKgtremav+IqJRpSIHajYtuKdn0DWWKJpKDbAM6CFZncKLO3UPjEWb8m3zjBExROm1KvKiNheR6brLIOxyvulnmuTyrCv7gT8c3bxnSu6Lq4+0OOeu7iKWq/S7jAxK/5kEcfq/DTrhUTqnOOJVm6rDpP0dySqgUlIXo+FoRdYa87EI4vVDwHajjLvJ/xWUC9KX+z9fJVLizgL+IgjGUW8Ct98pReEa7ox9h3svhydVhPk/JLp6DDlB8WY5ZZWn71jOfOMs03puQX3lIP+oIWbSfFOkvPozRNFW9+0wIOtBeawzUrnkqpfiTm15vkE3uxPkXMr7d4T5nAve6lTvmpNDR5Hac6QZpexnewhviiSsVrkqfsGq7BmL+WDVMbiQnZlWu6JLLojba7JnE6c1pa4foJjYf+4fhywzH3z2LbIf/aITNxDN/6+fgdMpd55HRwi31ACqZNLZ6LMiBeU5QC0dcHeWNEVMSeN+RNDS4izmLFK31YQzGPNzVuzuN3kkW4TVLPeDlLIaM/YzgLXYt6Lsp5JZE+r+LVRNEo2c+DhvUXdhrWz3loGLM97UB/u74nAYYYcKHKxR7KEtPLV8mrsFtxIs3hTsymGbAV8PbhjpRkQoqQCSxxrEqyJXpIz8PZkrke2ZGkVKUIKeOc3/8whOw4H9wKG5MHlg7vmFI5C+Jad4zFbA1M0U+ixI0sLSQ3UzHpmHMfit0XVKuk+Rx1LGhHSZnm4Z6u0JTlvF4vEAVrT1l/WE+3WahRL75lzdMACvxO/r3T/wBQSwMEFAACAAgAwrumSojFTlH+DgAA2BkAABcAAAB1bml2ZXJzYWwvdW5pdmVyc2FsLnBuZ+1ZaVdTV9uOWrW1VdpaQIGQKlocQVFEQIgDQ7UCRkJRhqQ4VImECBiGYIi2j0VESBUrBcQoeYEMGAZDAoEQCw+mFoHG5CRADKkoCAkhIBkIyYHn4PP+gPfb+8UP+zprn3XWfV1r73tf933WzjsWHrpyhdMKGAy28vC3QcdhsMUANL7/eBn0prg4Gw49FqUdDz0I4/S4jEGTj84dCDsAg9VTP7UlLIXmn1z89mQaDOawcWEsOnx8wyQMthZ/OOgAOhOjUxHyTw+D4hREJOKK3ZOWpQTj3YMENOrzmIfXHFZUDH5uf+fF0n6HA8oXx+1tuQ+u31h/47jDjRrKr5xtDoKDm/EKZLfe3D3RiElrvX34nW9/eQkZnrlzl7u7r2/JmzflW895+Wz7RiqaM9Z2Nqe9dUBQbFNDHXbIuHu+aZB8Tjbi8uQfDbeQoEHaee1TRw/FdOXYETQFNCq6loY4Qtpd0FfjV8ZLf2NwJGOSdhjsyQnvS2FdDM4rreQgNCPRKHOWSgbn9aGQT6Gvc1teDXXmd6yGwa50vzxGM+30WwSD9d1kLINd+fUDfIAP8AE+wAf4AB/gA3yA/0/4eyU2xzI81H4NalyfFCbPjJQRHOYtvRSod4Xn4WCwj/8PoHMBCG2WkSHDmDR/OeLyxRSzKgPhK5oFah0iAi1vhmopoHZydgksSZvv2XbCBkXHpD9lIAsFWNuQY5cWwxoOUe49rgRt071YX/1oA/VnwUQjnI4/qvsKsGfTt5LQ+LTqRbA1ljdFEQ7mwWx9nXchGyeQ8ExbGFTN1xoOLhvXEqJsYT+iCyaO0bdm3AHYDRLe/0y0Tve8sjGpyLnMqcc0cNx/mjJdpt6WLDTKKwU1McmCz6Y1hGlH7OWpv2yieVC/PMcRzCKNWbKJtDVgj9ama5h7VyyKKxHhVJFl9yg0M99X3clyr3WKyhz+LZo3YIFf0x7T3waKABc3P/wZZoi4h4ZExiHqsADSeMIlIITa0jEI1N5SSSyFLc0dJC0jkOMzfi/3Knp/1J3L+my18/1AYzUSTGTSootTpGE+29+Kpp46dz1hjY4VJ2CIserL093RydOzbTl2xBjQY6JF3zZsC3XNOpM4MR0R9TL8LXBWRmZ7VLc3b3+crCq7N49TqU0WD3mVv4h+Eb5FE/qWdiiAqSiynhc+yZHl9xc5yYbrOtaNrHHZy8KJAgdG4q9r4Oh76N14J8DeVwpj/cN8koiMHpWlgl7P2TnnQDxGza+rUSeWYbfEaC8UjPD2Dw7b2LKPU5dOXsoJvoj8KW4qtosTm0HGmmmzOYCl9imow7XmR9E76USf0Fd+d8hIi3yT7T19SxBdPHQ45QS6d4qjRu1RJLRXkJZvj9lToJFcf4PupDIGa/f8pMxJduPZl0vVqHxpICvDl4KsjT6wz+9fr586E/ZNpuWPRWk5eisDQ5zLwfSLIbJxZxz3DHdiZFNc7oDiZo8PXyK4aoGLOzB84gk07c0tzfEl69JcYtxZS8qCiJ3h+Q1RW0hbftnSE1K9i7pClfg7L4u+aaIY3q002YRj77oNgVHm8gacCmw4C1isWVaBKE/zXQgqXn/ENqsQuZZ6tDAhgizgFcZdZ7c6lGNmeOTqlD7r3ocPKOHkFzvVfyWLFrN2wJdqLvVLWvG9atnD/eyQPDMcsLb+Nxr44jvP7SFSxNxkrn7bfwPC+RH+yt8YbWeKOqzy5h9RQhy36pd/rBa7AMPfV6d1mphg46bLpSsm/EzpqoTFz6uT9ekuqUz9BUzwhKEubzaL5HKZNFe1yjrqWR1tzg3M3Np2wRKlTUb6sHuwasU7iBnOIzDE6Z3DC4l+9pjcTB+WN5eiVPpiUlow8UvZWW7yD4F6oXlwsj7jyzwNYSPl45zuCpJfo8UYJI9AkA2S9zKgNfzOf4LIaq/uwT6Uhqy2fhE8Ek1vsW+xL6mca6pb+qNwhqmO2h6Jja2T65nCHQPDNjfiLKvukXX/NUJ8+LU0MnZa8ahFDhSWQXvITqHE8gkMR7GjR1yTjdG2O4wuuHvSvqH7JSr+IWXkecmrRO+Ckd4vgLRxRYh22UjKC6TuNPRjvtWy+3MUfO+2I1uStlwJqQZsgcmlkobn1UOPFzcZKE8Uq54xLMbGAq/oJpOoGN+LbPBo+q58UC6h+tXGLORqo2l61Bb9eo6HUx+LOEojm/qHQw2npnr89dvc0pz+rhWaBt4Zbuij6E1pIUTELGhLF1ZNl/lWCKoE8Kou/GlorVwPB8lfk1kUhdBEABMbezeT/63oBb2EA2K+XvlOOt0I9lWZvgDw/lYdTiGMF43hJWwpLWukZNgM6qLVilY/vEp3p9X5BM3kJYCvcmNdPVkz4CM73VTlN35a9WfvpQ0tOZzyHyn3N7CU32Yyy/H+n1VW5TSb0qx+vwURH/G5TExSTUuYfO0j5z8ryx/jcAl9pjwp05RlX954VHnuZtVALuCf5A2a+KKAuok9VySho9+813MhdqBVnokfZCkrqvyE95fgWDpcsYRXv9TC2qwTxwtQ6CWP1+icZ6/U6KurfYxBXqW43XzTJ/jmDSw7ZRbfyKUpFcx4ukA9N5f3g4L88rxq/4+GGZXckKJqv+h0W2cgJahMnzQmdV9Amq0iTOelMNAfg0cOLB+tMq0FvBv/xNoDoKVqwIuo5CpTL/UNflPcWDArTLKqHYK9d+RL2h6mz3gDjEkDF6NE8RKBjycC6SQAoqwgcbcTlTJdg+768V0xPr+WvJYG4kp53yEJX1G2345NcnUAKk0IsK1RFxr7O+E0DRWvqL8254GKt/5ZOmC6KwkkFnUNyHm0ZetZir3ZpvF3v8sGkXNT1FcNF4XOOueB8Ik6cUo5xl/FuzwfJPHnoIRHstkZjnTikpL4oRRWld8dens995B31bqT2LKBt4AMc4bPuB/emBQb4cw9n3uF27E+vb92fBdLyUOP197QjMnCCbPK08CnBekn6dJ0Yt9czhG0XatRHptPm7e9zUeAo6H5LRMC7RUlQURO0cg2p6xcfRhNLXS75xEZHoM2495U3t8Q6rbDbUGCtDrCDkFQrglrnE+k6nJEfacE7S3UVzzPGvJBstqQe6sRwzo78BCRq7sQ3X8OrTAb19N5RL/16rtj/PqjHc3CHcxE4NvLorbmJOvy/ArS0JQYgX1q6LBDttqGIwJMfae7/uE0BWZMvJz0+oe0e8CHe+tOlFtvJF580v8fyZj1poZXREDyayOt1zWkBjz9qPQQ9nt4fiC0EVnT3T65VD5exuXEz86wb405yIE1+JIBBMDFoXmJ9QOrwBNm/lbtuD/rghLH0sZGKtWmrpoXgroeJS9jt5Po2Vn8hbJF/etZ/sTx53aUmY6ze83rAt51YedS1ypCal7dXkiKSbzf+LOHcJ/oyM6Z8yUbWFoBF/WrQx1eU3zhf2W9wFyRydoFqhz6cKh2WarRt5MuflmFi1F4SGcuqCLr+zDHCE6Ajv6tUib6Wv20jS6Yb66CHIdXfS1TW1uKQ/jGm+qgFPFAsN1Znuy9HMnbUMj49u+rjcz9WYbsm1Gq557uPGauLMbmZFlu3NezlOcMfX0yFvmQcp1cEeVvK1XnTrBOLy5i3Ne48WjqdJPU0t1WITAomKpk74K7cOisAhSZc8DIniipIH1tJzZ7nL/omgNAZ9rp0vtCw3StLU1OKJXdvaN00m5gTJc+Cvkd6SZplyA+gwiZczL4DBGMxn6fS7YZoL4hfC/SOv443xGTmTBmhnz9qlQTbgL1FErWZyarXtS7c9IgjfCcaHq9ahku14eUlIQD2h66bsWzbv0+24wUuk7rdL2lUJYhhT7n0MWknSjpKDdq2rwWqLTT7im46/zI+fdQYVoA6SW+4hRBlbBGF/94zFaqGFHk1IP7vOGXGOCJbgLlTVM+Och43l/Zamp/AO47Xs3XW/FQkT5bGsXXeqSD0cOKbSzlSi9hwqwzW1YgoxGic4OJ8L92wis5DyZ+Htfx1ZinGaLneL6KN6PS52T84FvIEcwX/nQbDCYyxSmIHnYV8UD8SKGmQZPHUHsaTXCAGBtWLUmFzsV0/8YNVDbEn0Lsw9f3eOdr2Lo6Bocy9lKcWnCEWjEORGMD6uIKkhUI78K7w6NMq37Tpn4CulhgG6t/jmdZym42jLux+I29DNelxDD6WShzRtLmbJZyKiowedWnz7QbWdrMWYmJcASNhVqVBcPo2JQNGhV229xZVEeUcADKI6ZRFkvp/man6p6BMUEoHjzfv1DTu6cSvxZfZbQZ+AHGgzguWPYlUAwgNptos6jcrFbrRIs6r8GPJ6BqEPMz4i534ViqS1gFqZFtD+QVuQLKNdDyq11o8WRZnkY3nz10ndFWUzjcNj9ntfsoDb74RS6RnBpEIVn+sMupy9Qwq1f9yzm0mIHZXqCBWmTCTF+ZNAGRcukrziGwc2b0ctoRdcVHe6KpY0U5a/40ugLG9kSuSrmgaOud2eutibuRU/9e3XXowF8G7nLXzB9SurbzP3tdQD+Mrr0bQjyMVBPLw9Sl/isUD9uzL801y/JzJaSrICPi573PEsgBocSAc+PvprLcYkOJs5YCxcGAz0OUXlE0mBf8EaZylT3zUIjGzlG7i+PrGggapMPn4t7FG8U/0cWde3Dzx2h6X5LLN5qdceI9hXJfIqRY98Bs3MDtQm6ApbpbZjQdgQc9LNf/oNeYtLl46x5eoSb1JabexbSixhfyca87WtHGwoMCJnWQfUsYWR2+0nM5J8PY8/e99LXBa+LDTxVrj/lrJWd1W0A3p6/TvnydWtTxLFzj/vA5yFGHo4S1tx6QGY4w5b619/0zkn1PgUU02xkL05V8VDFqCDC/fGyLHumFnpM22JNnUW5y9407tjJ8yPUYz/GIv9IV6TLTTd6u+ki0Txq1/TlegSr3O/qgonlIEIirZaLGV+icJK7ldrC9Flxdsgwu7j6vlPtuVgq7/Kll1yucYLDPAWisXoAvF0CQMDUvpcxb1a/yFi4WoEKB9Aw2RmPJ3nEwGOxE7TJGMQqEznrveW8YLInpJIghQVUVsHP0xLh4fLZwU6GLe39TkRwJX3FKBhE8Zf3GLhGVO+TPLwlcDBztDf7lHBQJdjg4PIhz8Ief/gNQSwMEFAACAAgAwrumSubEmDVcAAAAagAAABsAAAB1bml2ZXJzYWwvdW5pdmVyc2FsLnBuZy54bWwtjEsKgCAUAPdBd5B3APODaaB5mSSFflio3T6RZjezGG3LvqHk4h3OwwDFBOzcd/qKLgWXUamNYkkagN6mo/g1h+XxBiShmHEplajNu7D6x4BgAk9Mca4UDHX5AVBLAQIAABQAAgAIAEOUV0cNwDEewAEAANoDAAAPAAAAAAAAAAEAAAAAAAAAAABub25lL3BsYXllci54bWxQSwECAAAUAAIACADCu6ZKDmokTmIEAAAFEQAAHQAAAAAAAAABAAAAAADtAQAAdW5pdmVyc2FsL2NvbW1vbl9tZXNzYWdlcy5sbmdQSwECAAAUAAIACADCu6ZKCH4LIykDAACGDAAAJwAAAAAAAAABAAAAAACKBgAAdW5pdmVyc2FsL2ZsYXNoX3B1Ymxpc2hpbmdfc2V0dGluZ3MueG1sUEsBAgAAFAACAAgAwrumSmvhO+C8AgAAWgoAACEAAAAAAAAAAQAAAAAA+AkAAHVuaXZlcnNhbC9mbGFzaF9za2luX3NldHRpbmdzLnhtbFBLAQIAABQAAgAIAMK7pkoqlg9n/gIAAJcLAAAmAAAAAAAAAAEAAAAAAPMMAAB1bml2ZXJzYWwvaHRtbF9wdWJsaXNoaW5nX3NldHRpbmdzLnhtbFBLAQIAABQAAgAIAMK7pko7+1NPnQEAACQGAAAfAAAAAAAAAAEAAAAAADUQAAB1bml2ZXJzYWwvaHRtbF9za2luX3NldHRpbmdzLmpzUEsBAgAAFAACAAgAwrumSj08L9HBAAAA5QEAABoAAAAAAAAAAQAAAAAADxIAAHVuaXZlcnNhbC9pMThuX3ByZXNldHMueG1sUEsBAgAAFAACAAgAwrumSg4UM7x8AAAAfQAAABwAAAAAAAAAAQAAAAAACBMAAHVuaXZlcnNhbC9sb2NhbF9zZXR0aW5ncy54bWxQSwECAAAUAAIACABElFdHI7RO+/sCAACwCAAAFAAAAAAAAAABAAAAAAC+EwAAdW5pdmVyc2FsL3BsYXllci54bWxQSwECAAAUAAIACADCu6ZKrQ33vhkJAAALJQAAKQAAAAAAAAABAAAAAADrFgAAdW5pdmVyc2FsL3NraW5fY3VzdG9taXphdGlvbl9zZXR0aW5ncy54bWxQSwECAAAUAAIACADCu6ZKiMVOUf4OAADYGQAAFwAAAAAAAAAAAAAAAABLIAAAdW5pdmVyc2FsL3VuaXZlcnNhbC5wbmdQSwECAAAUAAIACADCu6ZK5sSYNVwAAABqAAAAGwAAAAAAAAABAAAAAAB+LwAAdW5pdmVyc2FsL3VuaXZlcnNhbC5wbmcueG1sUEsFBgAAAAAMAAwAhgMAABMwAAAAAA=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1118</Words>
  <Application>Microsoft Office PowerPoint</Application>
  <PresentationFormat>宽屏</PresentationFormat>
  <Paragraphs>140</Paragraphs>
  <Slides>17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Impact MT Std</vt:lpstr>
      <vt:lpstr>JetBrains Mono</vt:lpstr>
      <vt:lpstr>等线</vt:lpstr>
      <vt:lpstr>等线 Light</vt:lpstr>
      <vt:lpstr>方正黑体简体</vt:lpstr>
      <vt:lpstr>微软雅黑</vt:lpstr>
      <vt:lpstr>Arial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商务办公</dc:title>
  <dc:creator/>
  <cp:keywords>www.1ppt.com</cp:keywords>
  <dc:description>www.1ppt.com</dc:description>
  <cp:lastModifiedBy/>
  <cp:revision>1</cp:revision>
  <dcterms:created xsi:type="dcterms:W3CDTF">2018-11-07T09:04:04Z</dcterms:created>
  <dcterms:modified xsi:type="dcterms:W3CDTF">2025-11-17T07:12:55Z</dcterms:modified>
</cp:coreProperties>
</file>